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modernComment_356_7C818E13.xml" ContentType="application/vnd.ms-powerpoint.comment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comments/modernComment_322_8702016D.xml" ContentType="application/vnd.ms-powerpoint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809" r:id="rId5"/>
    <p:sldId id="854" r:id="rId6"/>
    <p:sldId id="802" r:id="rId7"/>
    <p:sldId id="1523" r:id="rId8"/>
    <p:sldId id="1524" r:id="rId9"/>
    <p:sldId id="1525" r:id="rId10"/>
    <p:sldId id="1550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8B19B1F2-6E01-40C0-878F-ABF4B5951B50}">
          <p14:sldIdLst>
            <p14:sldId id="1554"/>
            <p14:sldId id="809"/>
            <p14:sldId id="1511"/>
            <p14:sldId id="1539"/>
            <p14:sldId id="1540"/>
            <p14:sldId id="1541"/>
            <p14:sldId id="1543"/>
            <p14:sldId id="1544"/>
            <p14:sldId id="1542"/>
            <p14:sldId id="1547"/>
            <p14:sldId id="1551"/>
            <p14:sldId id="1546"/>
            <p14:sldId id="1545"/>
            <p14:sldId id="1553"/>
            <p14:sldId id="854"/>
            <p14:sldId id="802"/>
            <p14:sldId id="1523"/>
            <p14:sldId id="1524"/>
            <p14:sldId id="1525"/>
            <p14:sldId id="1549"/>
            <p14:sldId id="155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8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53D045-A492-FB0B-E747-15384645E935}" name="Анна Дзекан (Удальцова)" initials="АД(" userId="S::a.udalcova@ekoniva-apk.com::c0714f15-9725-4a98-b2a5-372ad7b20b8c" providerId="AD"/>
  <p188:author id="{96BB56D5-0A2B-9E30-12CD-5F78044C2D2F}" name="Анна Медведева" initials="АМ" userId="S::a.medvedeva@ekoniva-apk.com::e15ce4dc-4840-4fa0-9eab-89b7e6ccb73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Кулишенко" initials="ЕК" lastIdx="10" clrIdx="0">
    <p:extLst>
      <p:ext uri="{19B8F6BF-5375-455C-9EA6-DF929625EA0E}">
        <p15:presenceInfo xmlns="" xmlns:p15="http://schemas.microsoft.com/office/powerpoint/2012/main" userId="S-1-5-21-2700681340-454540859-1167960767-20395" providerId="AD"/>
      </p:ext>
    </p:extLst>
  </p:cmAuthor>
  <p:cmAuthor id="2" name="Анна Удальцова" initials="АУ" lastIdx="5" clrIdx="1">
    <p:extLst>
      <p:ext uri="{19B8F6BF-5375-455C-9EA6-DF929625EA0E}">
        <p15:presenceInfo xmlns="" xmlns:p15="http://schemas.microsoft.com/office/powerpoint/2012/main" userId="S::a.udalcova@ekoniva-apk.com::0c7c7d8c-8962-4a43-b1e7-007796a46b05" providerId="AD"/>
      </p:ext>
    </p:extLst>
  </p:cmAuthor>
  <p:cmAuthor id="3" name="Элла Давыдова" initials="ЭД" lastIdx="4" clrIdx="2">
    <p:extLst>
      <p:ext uri="{19B8F6BF-5375-455C-9EA6-DF929625EA0E}">
        <p15:presenceInfo xmlns="" xmlns:p15="http://schemas.microsoft.com/office/powerpoint/2012/main" userId="S::e.davydova@ekoniva-apk.com::2bbd3e63-9726-47b5-a71a-d3cee65aaa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825"/>
    <a:srgbClr val="0070C0"/>
    <a:srgbClr val="0FD330"/>
    <a:srgbClr val="4FF36A"/>
    <a:srgbClr val="A9F9B6"/>
    <a:srgbClr val="0CB027"/>
    <a:srgbClr val="FFD961"/>
    <a:srgbClr val="28A436"/>
    <a:srgbClr val="27A537"/>
    <a:srgbClr val="00BC5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9" autoAdjust="0"/>
    <p:restoredTop sz="86420" autoAdjust="0"/>
  </p:normalViewPr>
  <p:slideViewPr>
    <p:cSldViewPr snapToGrid="0" snapToObjects="1">
      <p:cViewPr varScale="1">
        <p:scale>
          <a:sx n="55" d="100"/>
          <a:sy n="55" d="100"/>
        </p:scale>
        <p:origin x="-91" y="-206"/>
      </p:cViewPr>
      <p:guideLst>
        <p:guide orient="horz" pos="2137"/>
        <p:guide pos="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omments/modernComment_322_8702016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E7EE9FF-46DA-4ECA-B1D8-61231FF3F87A}" authorId="{96BB56D5-0A2B-9E30-12CD-5F78044C2D2F}" created="2023-01-25T06:26:24.672">
    <pc:sldMkLst xmlns:pc="http://schemas.microsoft.com/office/powerpoint/2013/main/command">
      <pc:docMk/>
      <pc:sldMk cId="2265055597" sldId="802"/>
    </pc:sldMkLst>
    <p188:txBody>
      <a:bodyPr/>
      <a:lstStyle/>
      <a:p>
        <a:r>
          <a:rPr lang="ru-RU"/>
          <a:t>В ПХ добавляют традиции</a:t>
        </a:r>
      </a:p>
    </p188:txBody>
  </p188:cm>
</p188:cmLst>
</file>

<file path=ppt/comments/modernComment_356_7C818E1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4747E49-ADCD-4E92-A442-9C80382ECEC2}" authorId="{96BB56D5-0A2B-9E30-12CD-5F78044C2D2F}" created="2023-01-25T06:24:16.029">
    <pc:sldMkLst xmlns:pc="http://schemas.microsoft.com/office/powerpoint/2013/main/command">
      <pc:docMk/>
      <pc:sldMk cId="2088865299" sldId="854"/>
    </pc:sldMkLst>
    <p188:txBody>
      <a:bodyPr/>
      <a:lstStyle/>
      <a:p>
        <a:r>
          <a:rPr lang="ru-RU"/>
          <a:t>1) ценности касаются личностных характеристик, они оцениваются
2) касаются среды и окружения, в котором мы работаем
3) показываем видео про ценности Штеффана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3E0D2-1D8B-F14C-A742-3F4AAA1EF6BF}" type="datetimeFigureOut">
              <a:rPr lang="ru-RU" smtClean="0"/>
              <a:pPr/>
              <a:t>31.07.2025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65453-7383-CF42-99C4-EC9318EAA8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076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65453-7383-CF42-99C4-EC9318EAA81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055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1442D-DE5C-486F-A9D5-116121C83EA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192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45C2-65E8-44CD-A02D-3494893BE5E9}" type="datetime1">
              <a:rPr lang="ru-RU" smtClean="0"/>
              <a:pPr/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E0FB-972C-3341-AC0E-0DE9B1A00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300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9D56-99A8-4E03-B1C7-2CF0C1A12C26}" type="datetime1">
              <a:rPr lang="ru-RU" smtClean="0"/>
              <a:pPr/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E0FB-972C-3341-AC0E-0DE9B1A00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08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9D43-9D25-43A9-BA2F-64BBEB07EE6B}" type="datetime1">
              <a:rPr lang="ru-RU" smtClean="0"/>
              <a:pPr/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E0FB-972C-3341-AC0E-0DE9B1A00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2209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азвание нов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73854" y="3574309"/>
            <a:ext cx="10266218" cy="1341041"/>
          </a:xfrm>
        </p:spPr>
        <p:txBody>
          <a:bodyPr vert="horz" lIns="0" anchor="ctr" anchorCtr="0">
            <a:noAutofit/>
          </a:bodyPr>
          <a:lstStyle>
            <a:lvl1pPr algn="l">
              <a:defRPr sz="4500" b="1" kern="5200" spc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нового раздела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0175" y="123472"/>
            <a:ext cx="2460448" cy="142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0" b="1">
                <a:solidFill>
                  <a:srgbClr val="004B23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dirty="0"/>
              <a:t>01</a:t>
            </a: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12891" y="6356350"/>
            <a:ext cx="2743200" cy="36512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A51257C4-C0D9-A540-8C12-52BFCF3967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898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2EFC-8649-4B38-B836-B6FB5B6BDCA0}" type="datetime1">
              <a:rPr lang="ru-RU" smtClean="0"/>
              <a:pPr/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E0FB-972C-3341-AC0E-0DE9B1A00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074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8A4E-9D27-443B-A5D8-45DB4236841B}" type="datetime1">
              <a:rPr lang="ru-RU" smtClean="0"/>
              <a:pPr/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E0FB-972C-3341-AC0E-0DE9B1A00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62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D5A1-2016-4CED-B850-43E155E6336E}" type="datetime1">
              <a:rPr lang="ru-RU" smtClean="0"/>
              <a:pPr/>
              <a:t>31.07.2025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E0FB-972C-3341-AC0E-0DE9B1A00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283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ECEB-0E0A-4D9F-A450-D78411F2FBC3}" type="datetime1">
              <a:rPr lang="ru-RU" smtClean="0"/>
              <a:pPr/>
              <a:t>31.07.2025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E0FB-972C-3341-AC0E-0DE9B1A00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103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B16F-0C1A-439D-8741-B3D65CAACE13}" type="datetime1">
              <a:rPr lang="ru-RU" smtClean="0"/>
              <a:pPr/>
              <a:t>31.07.2025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E0FB-972C-3341-AC0E-0DE9B1A00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703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849D-CD01-44C5-9EF7-CDBA793D3C1E}" type="datetime1">
              <a:rPr lang="ru-RU" smtClean="0"/>
              <a:pPr/>
              <a:t>31.07.2025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E0FB-972C-3341-AC0E-0DE9B1A00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444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58AA-6535-405D-9561-8118345D3D16}" type="datetime1">
              <a:rPr lang="ru-RU" smtClean="0"/>
              <a:pPr/>
              <a:t>31.07.2025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E0FB-972C-3341-AC0E-0DE9B1A00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9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9AE3-9A8C-4AD9-B164-03D177D88BF5}" type="datetime1">
              <a:rPr lang="ru-RU" smtClean="0"/>
              <a:pPr/>
              <a:t>31.07.2025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E0FB-972C-3341-AC0E-0DE9B1A00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191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CC470-F0E9-41B3-8697-58BA237C74FD}" type="datetime1">
              <a:rPr lang="ru-RU" smtClean="0"/>
              <a:pPr/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1E0FB-972C-3341-AC0E-0DE9B1A00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56_7C818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18/10/relationships/comments" Target="../comments/modernComment_322_8702016D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872663" y="160338"/>
            <a:ext cx="2319337" cy="2905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21B9547-81E9-4D06-85E5-B8821190D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980"/>
            <a:ext cx="4712677" cy="16830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4D31E35-50C9-4B59-8C68-BAAAC52AE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386" y="159688"/>
            <a:ext cx="5315553" cy="11077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DF991D8-72BF-4D23-8A07-5F0C944AEE74}"/>
              </a:ext>
            </a:extLst>
          </p:cNvPr>
          <p:cNvSpPr txBox="1"/>
          <p:nvPr/>
        </p:nvSpPr>
        <p:spPr>
          <a:xfrm>
            <a:off x="6515101" y="358697"/>
            <a:ext cx="5488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ООО «НиваСтрой»</a:t>
            </a:r>
            <a:endParaRPr lang="ru-RU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49"/>
          <a:stretch/>
        </p:blipFill>
        <p:spPr>
          <a:xfrm>
            <a:off x="0" y="1653119"/>
            <a:ext cx="12192000" cy="52048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66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олилиния: фигура 58">
            <a:extLst>
              <a:ext uri="{FF2B5EF4-FFF2-40B4-BE49-F238E27FC236}">
                <a16:creationId xmlns="" xmlns:a16="http://schemas.microsoft.com/office/drawing/2014/main" id="{7587A4BC-E84E-4BF0-9060-9061412F00A7}"/>
              </a:ext>
            </a:extLst>
          </p:cNvPr>
          <p:cNvSpPr/>
          <p:nvPr/>
        </p:nvSpPr>
        <p:spPr>
          <a:xfrm flipH="1" flipV="1">
            <a:off x="3356172" y="4675728"/>
            <a:ext cx="957695" cy="552036"/>
          </a:xfrm>
          <a:custGeom>
            <a:avLst/>
            <a:gdLst>
              <a:gd name="connsiteX0" fmla="*/ 0 w 790575"/>
              <a:gd name="connsiteY0" fmla="*/ 790575 h 790575"/>
              <a:gd name="connsiteX1" fmla="*/ 0 w 790575"/>
              <a:gd name="connsiteY1" fmla="*/ 9525 h 790575"/>
              <a:gd name="connsiteX2" fmla="*/ 790575 w 790575"/>
              <a:gd name="connsiteY2" fmla="*/ 0 h 790575"/>
              <a:gd name="connsiteX0" fmla="*/ 0 w 790575"/>
              <a:gd name="connsiteY0" fmla="*/ 803818 h 803818"/>
              <a:gd name="connsiteX1" fmla="*/ 0 w 790575"/>
              <a:gd name="connsiteY1" fmla="*/ 355 h 803818"/>
              <a:gd name="connsiteX2" fmla="*/ 790575 w 790575"/>
              <a:gd name="connsiteY2" fmla="*/ 13243 h 803818"/>
              <a:gd name="connsiteX0" fmla="*/ 0 w 838507"/>
              <a:gd name="connsiteY0" fmla="*/ 804220 h 804220"/>
              <a:gd name="connsiteX1" fmla="*/ 0 w 838507"/>
              <a:gd name="connsiteY1" fmla="*/ 757 h 804220"/>
              <a:gd name="connsiteX2" fmla="*/ 838507 w 838507"/>
              <a:gd name="connsiteY2" fmla="*/ 2439 h 80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507" h="804220">
                <a:moveTo>
                  <a:pt x="0" y="804220"/>
                </a:moveTo>
                <a:lnTo>
                  <a:pt x="0" y="757"/>
                </a:lnTo>
                <a:cubicBezTo>
                  <a:pt x="263525" y="-2418"/>
                  <a:pt x="574982" y="5614"/>
                  <a:pt x="838507" y="2439"/>
                </a:cubicBezTo>
              </a:path>
            </a:pathLst>
          </a:custGeom>
          <a:noFill/>
          <a:ln>
            <a:solidFill>
              <a:srgbClr val="28A436"/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6" name="Полилиния: фигура 55">
            <a:extLst>
              <a:ext uri="{FF2B5EF4-FFF2-40B4-BE49-F238E27FC236}">
                <a16:creationId xmlns="" xmlns:a16="http://schemas.microsoft.com/office/drawing/2014/main" id="{2B08A2BC-B925-4CA2-9AA3-FEED86A3CCB3}"/>
              </a:ext>
            </a:extLst>
          </p:cNvPr>
          <p:cNvSpPr/>
          <p:nvPr/>
        </p:nvSpPr>
        <p:spPr>
          <a:xfrm flipV="1">
            <a:off x="7391067" y="4704512"/>
            <a:ext cx="957695" cy="552036"/>
          </a:xfrm>
          <a:custGeom>
            <a:avLst/>
            <a:gdLst>
              <a:gd name="connsiteX0" fmla="*/ 0 w 790575"/>
              <a:gd name="connsiteY0" fmla="*/ 790575 h 790575"/>
              <a:gd name="connsiteX1" fmla="*/ 0 w 790575"/>
              <a:gd name="connsiteY1" fmla="*/ 9525 h 790575"/>
              <a:gd name="connsiteX2" fmla="*/ 790575 w 790575"/>
              <a:gd name="connsiteY2" fmla="*/ 0 h 790575"/>
              <a:gd name="connsiteX0" fmla="*/ 0 w 790575"/>
              <a:gd name="connsiteY0" fmla="*/ 803818 h 803818"/>
              <a:gd name="connsiteX1" fmla="*/ 0 w 790575"/>
              <a:gd name="connsiteY1" fmla="*/ 355 h 803818"/>
              <a:gd name="connsiteX2" fmla="*/ 790575 w 790575"/>
              <a:gd name="connsiteY2" fmla="*/ 13243 h 803818"/>
              <a:gd name="connsiteX0" fmla="*/ 0 w 838507"/>
              <a:gd name="connsiteY0" fmla="*/ 804220 h 804220"/>
              <a:gd name="connsiteX1" fmla="*/ 0 w 838507"/>
              <a:gd name="connsiteY1" fmla="*/ 757 h 804220"/>
              <a:gd name="connsiteX2" fmla="*/ 838507 w 838507"/>
              <a:gd name="connsiteY2" fmla="*/ 2439 h 80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507" h="804220">
                <a:moveTo>
                  <a:pt x="0" y="804220"/>
                </a:moveTo>
                <a:lnTo>
                  <a:pt x="0" y="757"/>
                </a:lnTo>
                <a:cubicBezTo>
                  <a:pt x="263525" y="-2418"/>
                  <a:pt x="574982" y="5614"/>
                  <a:pt x="838507" y="2439"/>
                </a:cubicBezTo>
              </a:path>
            </a:pathLst>
          </a:custGeom>
          <a:noFill/>
          <a:ln>
            <a:solidFill>
              <a:srgbClr val="28A436"/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grpSp>
        <p:nvGrpSpPr>
          <p:cNvPr id="58" name="Группа 57">
            <a:extLst>
              <a:ext uri="{FF2B5EF4-FFF2-40B4-BE49-F238E27FC236}">
                <a16:creationId xmlns="" xmlns:a16="http://schemas.microsoft.com/office/drawing/2014/main" id="{A63B4BA9-B8FD-499F-AC2D-6EB15ADAEB98}"/>
              </a:ext>
            </a:extLst>
          </p:cNvPr>
          <p:cNvGrpSpPr/>
          <p:nvPr/>
        </p:nvGrpSpPr>
        <p:grpSpPr>
          <a:xfrm>
            <a:off x="229772" y="782924"/>
            <a:ext cx="10685330" cy="4794679"/>
            <a:chOff x="323286" y="1256919"/>
            <a:chExt cx="10685330" cy="4794679"/>
          </a:xfrm>
        </p:grpSpPr>
        <p:grpSp>
          <p:nvGrpSpPr>
            <p:cNvPr id="57" name="Группа 56">
              <a:extLst>
                <a:ext uri="{FF2B5EF4-FFF2-40B4-BE49-F238E27FC236}">
                  <a16:creationId xmlns="" xmlns:a16="http://schemas.microsoft.com/office/drawing/2014/main" id="{0829477C-9E64-44D0-B705-54D49EC8482E}"/>
                </a:ext>
              </a:extLst>
            </p:cNvPr>
            <p:cNvGrpSpPr/>
            <p:nvPr/>
          </p:nvGrpSpPr>
          <p:grpSpPr>
            <a:xfrm>
              <a:off x="3510074" y="1383909"/>
              <a:ext cx="4902613" cy="4343400"/>
              <a:chOff x="3510074" y="1383909"/>
              <a:chExt cx="4902613" cy="4343400"/>
            </a:xfrm>
          </p:grpSpPr>
          <p:grpSp>
            <p:nvGrpSpPr>
              <p:cNvPr id="9" name="Группа 8">
                <a:extLst>
                  <a:ext uri="{FF2B5EF4-FFF2-40B4-BE49-F238E27FC236}">
                    <a16:creationId xmlns="" xmlns:a16="http://schemas.microsoft.com/office/drawing/2014/main" id="{ADE22785-5B9D-43B6-B1F1-B28507120985}"/>
                  </a:ext>
                </a:extLst>
              </p:cNvPr>
              <p:cNvGrpSpPr/>
              <p:nvPr/>
            </p:nvGrpSpPr>
            <p:grpSpPr>
              <a:xfrm>
                <a:off x="4200275" y="1777209"/>
                <a:ext cx="3556800" cy="3556800"/>
                <a:chOff x="4084171" y="2392530"/>
                <a:chExt cx="4173327" cy="4022546"/>
              </a:xfrm>
            </p:grpSpPr>
            <p:sp>
              <p:nvSpPr>
                <p:cNvPr id="25" name="Овал 24">
                  <a:extLst>
                    <a:ext uri="{FF2B5EF4-FFF2-40B4-BE49-F238E27FC236}">
                      <a16:creationId xmlns="" xmlns:a16="http://schemas.microsoft.com/office/drawing/2014/main" id="{07AFCC06-4204-430B-A5B9-4C49655A9430}"/>
                    </a:ext>
                  </a:extLst>
                </p:cNvPr>
                <p:cNvSpPr/>
                <p:nvPr/>
              </p:nvSpPr>
              <p:spPr>
                <a:xfrm>
                  <a:off x="4084171" y="2392530"/>
                  <a:ext cx="4173327" cy="4022546"/>
                </a:xfrm>
                <a:prstGeom prst="ellipse">
                  <a:avLst/>
                </a:prstGeom>
                <a:solidFill>
                  <a:srgbClr val="28A436"/>
                </a:solidFill>
                <a:ln w="19050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b="1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="" xmlns:a16="http://schemas.microsoft.com/office/drawing/2014/main" id="{BEFF0E82-278C-46F0-8F02-875A88C388A1}"/>
                    </a:ext>
                  </a:extLst>
                </p:cNvPr>
                <p:cNvSpPr txBox="1"/>
                <p:nvPr/>
              </p:nvSpPr>
              <p:spPr>
                <a:xfrm>
                  <a:off x="4270651" y="3565548"/>
                  <a:ext cx="3800368" cy="13575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400" b="1" dirty="0">
                      <a:solidFill>
                        <a:schemeClr val="accent4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Корпоративные ценности</a:t>
                  </a:r>
                </a:p>
                <a:p>
                  <a:pPr algn="ctr"/>
                  <a:r>
                    <a:rPr lang="ru-RU" sz="2400" b="1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ГК ЭкоНива</a:t>
                  </a:r>
                </a:p>
              </p:txBody>
            </p:sp>
          </p:grpSp>
          <p:sp>
            <p:nvSpPr>
              <p:cNvPr id="10" name="Овал 9">
                <a:extLst>
                  <a:ext uri="{FF2B5EF4-FFF2-40B4-BE49-F238E27FC236}">
                    <a16:creationId xmlns="" xmlns:a16="http://schemas.microsoft.com/office/drawing/2014/main" id="{C3BB3292-2B9D-4181-987D-494778D4E564}"/>
                  </a:ext>
                </a:extLst>
              </p:cNvPr>
              <p:cNvSpPr/>
              <p:nvPr/>
            </p:nvSpPr>
            <p:spPr>
              <a:xfrm>
                <a:off x="3806075" y="1383909"/>
                <a:ext cx="4345200" cy="4343400"/>
              </a:xfrm>
              <a:prstGeom prst="ellipse">
                <a:avLst/>
              </a:prstGeom>
              <a:noFill/>
              <a:ln>
                <a:solidFill>
                  <a:srgbClr val="28A43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/>
              </a:p>
            </p:txBody>
          </p:sp>
          <p:grpSp>
            <p:nvGrpSpPr>
              <p:cNvPr id="19" name="Группа 18">
                <a:extLst>
                  <a:ext uri="{FF2B5EF4-FFF2-40B4-BE49-F238E27FC236}">
                    <a16:creationId xmlns="" xmlns:a16="http://schemas.microsoft.com/office/drawing/2014/main" id="{ADEA051A-EE21-426B-B646-E2CD0A30A68B}"/>
                  </a:ext>
                </a:extLst>
              </p:cNvPr>
              <p:cNvGrpSpPr/>
              <p:nvPr/>
            </p:nvGrpSpPr>
            <p:grpSpPr>
              <a:xfrm flipH="1">
                <a:off x="3510074" y="1442216"/>
                <a:ext cx="1166009" cy="728783"/>
                <a:chOff x="8034011" y="1670680"/>
                <a:chExt cx="1368123" cy="824214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7E6DCD99-F3FA-4B67-9B2A-A7FB70B7314E}"/>
                    </a:ext>
                  </a:extLst>
                </p:cNvPr>
                <p:cNvSpPr/>
                <p:nvPr/>
              </p:nvSpPr>
              <p:spPr>
                <a:xfrm>
                  <a:off x="8278434" y="1670680"/>
                  <a:ext cx="1123700" cy="624323"/>
                </a:xfrm>
                <a:custGeom>
                  <a:avLst/>
                  <a:gdLst>
                    <a:gd name="connsiteX0" fmla="*/ 0 w 790575"/>
                    <a:gd name="connsiteY0" fmla="*/ 790575 h 790575"/>
                    <a:gd name="connsiteX1" fmla="*/ 0 w 790575"/>
                    <a:gd name="connsiteY1" fmla="*/ 9525 h 790575"/>
                    <a:gd name="connsiteX2" fmla="*/ 790575 w 790575"/>
                    <a:gd name="connsiteY2" fmla="*/ 0 h 790575"/>
                    <a:gd name="connsiteX0" fmla="*/ 0 w 790575"/>
                    <a:gd name="connsiteY0" fmla="*/ 803818 h 803818"/>
                    <a:gd name="connsiteX1" fmla="*/ 0 w 790575"/>
                    <a:gd name="connsiteY1" fmla="*/ 355 h 803818"/>
                    <a:gd name="connsiteX2" fmla="*/ 790575 w 790575"/>
                    <a:gd name="connsiteY2" fmla="*/ 13243 h 803818"/>
                    <a:gd name="connsiteX0" fmla="*/ 0 w 838507"/>
                    <a:gd name="connsiteY0" fmla="*/ 804220 h 804220"/>
                    <a:gd name="connsiteX1" fmla="*/ 0 w 838507"/>
                    <a:gd name="connsiteY1" fmla="*/ 757 h 804220"/>
                    <a:gd name="connsiteX2" fmla="*/ 838507 w 838507"/>
                    <a:gd name="connsiteY2" fmla="*/ 2439 h 80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38507" h="804220">
                      <a:moveTo>
                        <a:pt x="0" y="804220"/>
                      </a:moveTo>
                      <a:lnTo>
                        <a:pt x="0" y="757"/>
                      </a:lnTo>
                      <a:cubicBezTo>
                        <a:pt x="263525" y="-2418"/>
                        <a:pt x="574982" y="5614"/>
                        <a:pt x="838507" y="2439"/>
                      </a:cubicBezTo>
                    </a:path>
                  </a:pathLst>
                </a:custGeom>
                <a:noFill/>
                <a:ln>
                  <a:solidFill>
                    <a:srgbClr val="28A436"/>
                  </a:solidFill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b="1"/>
                </a:p>
              </p:txBody>
            </p:sp>
            <p:sp>
              <p:nvSpPr>
                <p:cNvPr id="24" name="Овал 23">
                  <a:extLst>
                    <a:ext uri="{FF2B5EF4-FFF2-40B4-BE49-F238E27FC236}">
                      <a16:creationId xmlns="" xmlns:a16="http://schemas.microsoft.com/office/drawing/2014/main" id="{5595E4EF-DBE5-4435-B505-4C37768BD0B7}"/>
                    </a:ext>
                  </a:extLst>
                </p:cNvPr>
                <p:cNvSpPr/>
                <p:nvPr/>
              </p:nvSpPr>
              <p:spPr>
                <a:xfrm>
                  <a:off x="8034011" y="2041027"/>
                  <a:ext cx="473090" cy="453867"/>
                </a:xfrm>
                <a:prstGeom prst="ellipse">
                  <a:avLst/>
                </a:prstGeom>
                <a:solidFill>
                  <a:srgbClr val="FEBD01"/>
                </a:solidFill>
                <a:ln>
                  <a:solidFill>
                    <a:srgbClr val="28A4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b="1"/>
                </a:p>
              </p:txBody>
            </p:sp>
          </p:grpSp>
          <p:grpSp>
            <p:nvGrpSpPr>
              <p:cNvPr id="13" name="Группа 12">
                <a:extLst>
                  <a:ext uri="{FF2B5EF4-FFF2-40B4-BE49-F238E27FC236}">
                    <a16:creationId xmlns="" xmlns:a16="http://schemas.microsoft.com/office/drawing/2014/main" id="{2A549DCC-E276-41B8-B449-7F3EDA47987D}"/>
                  </a:ext>
                </a:extLst>
              </p:cNvPr>
              <p:cNvGrpSpPr/>
              <p:nvPr/>
            </p:nvGrpSpPr>
            <p:grpSpPr>
              <a:xfrm>
                <a:off x="7246678" y="1442216"/>
                <a:ext cx="1166009" cy="728783"/>
                <a:chOff x="8034011" y="1670680"/>
                <a:chExt cx="1368123" cy="824214"/>
              </a:xfrm>
            </p:grpSpPr>
            <p:sp>
              <p:nvSpPr>
                <p:cNvPr id="17" name="Полилиния: фигура 16">
                  <a:extLst>
                    <a:ext uri="{FF2B5EF4-FFF2-40B4-BE49-F238E27FC236}">
                      <a16:creationId xmlns="" xmlns:a16="http://schemas.microsoft.com/office/drawing/2014/main" id="{767270E8-7DFD-4F72-92E0-2E7A01BE894D}"/>
                    </a:ext>
                  </a:extLst>
                </p:cNvPr>
                <p:cNvSpPr/>
                <p:nvPr/>
              </p:nvSpPr>
              <p:spPr>
                <a:xfrm>
                  <a:off x="8278434" y="1670680"/>
                  <a:ext cx="1123700" cy="624323"/>
                </a:xfrm>
                <a:custGeom>
                  <a:avLst/>
                  <a:gdLst>
                    <a:gd name="connsiteX0" fmla="*/ 0 w 790575"/>
                    <a:gd name="connsiteY0" fmla="*/ 790575 h 790575"/>
                    <a:gd name="connsiteX1" fmla="*/ 0 w 790575"/>
                    <a:gd name="connsiteY1" fmla="*/ 9525 h 790575"/>
                    <a:gd name="connsiteX2" fmla="*/ 790575 w 790575"/>
                    <a:gd name="connsiteY2" fmla="*/ 0 h 790575"/>
                    <a:gd name="connsiteX0" fmla="*/ 0 w 790575"/>
                    <a:gd name="connsiteY0" fmla="*/ 803818 h 803818"/>
                    <a:gd name="connsiteX1" fmla="*/ 0 w 790575"/>
                    <a:gd name="connsiteY1" fmla="*/ 355 h 803818"/>
                    <a:gd name="connsiteX2" fmla="*/ 790575 w 790575"/>
                    <a:gd name="connsiteY2" fmla="*/ 13243 h 803818"/>
                    <a:gd name="connsiteX0" fmla="*/ 0 w 838507"/>
                    <a:gd name="connsiteY0" fmla="*/ 804220 h 804220"/>
                    <a:gd name="connsiteX1" fmla="*/ 0 w 838507"/>
                    <a:gd name="connsiteY1" fmla="*/ 757 h 804220"/>
                    <a:gd name="connsiteX2" fmla="*/ 838507 w 838507"/>
                    <a:gd name="connsiteY2" fmla="*/ 2439 h 80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38507" h="804220">
                      <a:moveTo>
                        <a:pt x="0" y="804220"/>
                      </a:moveTo>
                      <a:lnTo>
                        <a:pt x="0" y="757"/>
                      </a:lnTo>
                      <a:cubicBezTo>
                        <a:pt x="263525" y="-2418"/>
                        <a:pt x="574982" y="5614"/>
                        <a:pt x="838507" y="2439"/>
                      </a:cubicBezTo>
                    </a:path>
                  </a:pathLst>
                </a:custGeom>
                <a:noFill/>
                <a:ln>
                  <a:solidFill>
                    <a:srgbClr val="28A436"/>
                  </a:solidFill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b="1"/>
                </a:p>
              </p:txBody>
            </p:sp>
            <p:sp>
              <p:nvSpPr>
                <p:cNvPr id="18" name="Овал 17">
                  <a:extLst>
                    <a:ext uri="{FF2B5EF4-FFF2-40B4-BE49-F238E27FC236}">
                      <a16:creationId xmlns="" xmlns:a16="http://schemas.microsoft.com/office/drawing/2014/main" id="{CE641BF0-C8C6-49E5-B125-8976B187A04D}"/>
                    </a:ext>
                  </a:extLst>
                </p:cNvPr>
                <p:cNvSpPr/>
                <p:nvPr/>
              </p:nvSpPr>
              <p:spPr>
                <a:xfrm>
                  <a:off x="8034011" y="2041027"/>
                  <a:ext cx="473090" cy="453867"/>
                </a:xfrm>
                <a:prstGeom prst="ellipse">
                  <a:avLst/>
                </a:prstGeom>
                <a:solidFill>
                  <a:srgbClr val="FEBD01"/>
                </a:solidFill>
                <a:ln>
                  <a:solidFill>
                    <a:srgbClr val="28A4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b="1"/>
                </a:p>
              </p:txBody>
            </p:sp>
          </p:grpSp>
        </p:grp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1073EC8F-C533-49D8-AAF3-FA61E8442B5C}"/>
                </a:ext>
              </a:extLst>
            </p:cNvPr>
            <p:cNvSpPr txBox="1"/>
            <p:nvPr/>
          </p:nvSpPr>
          <p:spPr>
            <a:xfrm>
              <a:off x="8643876" y="5374100"/>
              <a:ext cx="235282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r">
                <a:defRPr sz="1200" b="1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pPr algn="ctr"/>
              <a:r>
                <a:rPr lang="ru-RU" sz="1800" dirty="0"/>
                <a:t>Ориентация на результат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C51B547C-5E8F-4594-900C-325FF5B9AFF4}"/>
                </a:ext>
              </a:extLst>
            </p:cNvPr>
            <p:cNvSpPr txBox="1"/>
            <p:nvPr/>
          </p:nvSpPr>
          <p:spPr>
            <a:xfrm>
              <a:off x="1011895" y="1309188"/>
              <a:ext cx="200913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r">
                <a:defRPr sz="1200" b="1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pPr algn="ctr"/>
              <a:r>
                <a:rPr lang="ru-RU" sz="1800" dirty="0"/>
                <a:t>Командный дух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BDFEDDC4-2CD5-4E73-A374-2128541E8472}"/>
                </a:ext>
              </a:extLst>
            </p:cNvPr>
            <p:cNvSpPr txBox="1"/>
            <p:nvPr/>
          </p:nvSpPr>
          <p:spPr>
            <a:xfrm>
              <a:off x="323286" y="5220601"/>
              <a:ext cx="322137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kern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Ценность </a:t>
              </a:r>
              <a:r>
                <a:rPr lang="ru-RU" sz="1600" b="1" dirty="0">
                  <a:latin typeface="Verdana" panose="020B0604030504040204" pitchFamily="34" charset="0"/>
                  <a:ea typeface="Verdana" panose="020B0604030504040204" pitchFamily="34" charset="0"/>
                </a:rPr>
                <a:t>каждого</a:t>
              </a:r>
              <a:r>
                <a:rPr lang="ru-RU" sz="1600" b="1" kern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 работника в команде и сотрудничество</a:t>
              </a:r>
              <a:endParaRPr lang="ru-RU" sz="1600" b="1" dirty="0"/>
            </a:p>
          </p:txBody>
        </p:sp>
        <p:sp>
          <p:nvSpPr>
            <p:cNvPr id="42" name="Овал 41">
              <a:extLst>
                <a:ext uri="{FF2B5EF4-FFF2-40B4-BE49-F238E27FC236}">
                  <a16:creationId xmlns="" xmlns:a16="http://schemas.microsoft.com/office/drawing/2014/main" id="{E355ACE1-E971-4238-B8F3-4AE9AF5B065E}"/>
                </a:ext>
              </a:extLst>
            </p:cNvPr>
            <p:cNvSpPr/>
            <p:nvPr/>
          </p:nvSpPr>
          <p:spPr>
            <a:xfrm rot="19699985" flipH="1" flipV="1">
              <a:off x="4197557" y="4879210"/>
              <a:ext cx="403200" cy="401316"/>
            </a:xfrm>
            <a:prstGeom prst="ellipse">
              <a:avLst/>
            </a:prstGeom>
            <a:solidFill>
              <a:srgbClr val="FEBD01"/>
            </a:solidFill>
            <a:ln>
              <a:solidFill>
                <a:srgbClr val="28A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44" name="Овал 43">
              <a:extLst>
                <a:ext uri="{FF2B5EF4-FFF2-40B4-BE49-F238E27FC236}">
                  <a16:creationId xmlns="" xmlns:a16="http://schemas.microsoft.com/office/drawing/2014/main" id="{1C669EDA-1E81-4804-9024-75CF6FF24629}"/>
                </a:ext>
              </a:extLst>
            </p:cNvPr>
            <p:cNvSpPr/>
            <p:nvPr/>
          </p:nvSpPr>
          <p:spPr>
            <a:xfrm flipH="1" flipV="1">
              <a:off x="7282981" y="4881783"/>
              <a:ext cx="403200" cy="401316"/>
            </a:xfrm>
            <a:prstGeom prst="ellipse">
              <a:avLst/>
            </a:prstGeom>
            <a:solidFill>
              <a:srgbClr val="FEBD01"/>
            </a:solidFill>
            <a:ln>
              <a:solidFill>
                <a:srgbClr val="28A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9FAE0068-A393-4344-89BD-4789027DDAA2}"/>
                </a:ext>
              </a:extLst>
            </p:cNvPr>
            <p:cNvSpPr txBox="1"/>
            <p:nvPr/>
          </p:nvSpPr>
          <p:spPr>
            <a:xfrm>
              <a:off x="8520708" y="1256919"/>
              <a:ext cx="24879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400" b="0">
                  <a:latin typeface="Verdana" panose="020B0604030504040204" pitchFamily="34" charset="0"/>
                  <a:ea typeface="Verdana" panose="020B0604030504040204" pitchFamily="34" charset="0"/>
                </a:defRPr>
              </a:lvl1pPr>
            </a:lstStyle>
            <a:p>
              <a:pPr algn="ctr"/>
              <a:r>
                <a:rPr lang="ru-RU" sz="1800" b="1" dirty="0"/>
                <a:t>Эффективная коммуникация</a:t>
              </a:r>
            </a:p>
          </p:txBody>
        </p:sp>
      </p:grp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DC0DCE13-CAC3-4025-99B0-316E9FE7E96F}"/>
              </a:ext>
            </a:extLst>
          </p:cNvPr>
          <p:cNvSpPr/>
          <p:nvPr/>
        </p:nvSpPr>
        <p:spPr>
          <a:xfrm flipH="1" flipV="1">
            <a:off x="8350378" y="6218459"/>
            <a:ext cx="403200" cy="4013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8A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F8FCA8FF-64B6-4E43-87BB-A92B821DC72F}"/>
              </a:ext>
            </a:extLst>
          </p:cNvPr>
          <p:cNvSpPr txBox="1"/>
          <p:nvPr/>
        </p:nvSpPr>
        <p:spPr>
          <a:xfrm>
            <a:off x="1161629" y="6158110"/>
            <a:ext cx="2352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12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Многообразие форм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коммуникации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B06F94E-8EFA-49D2-9DC7-0F5663FA3267}"/>
              </a:ext>
            </a:extLst>
          </p:cNvPr>
          <p:cNvSpPr txBox="1"/>
          <p:nvPr/>
        </p:nvSpPr>
        <p:spPr>
          <a:xfrm>
            <a:off x="4812659" y="6051637"/>
            <a:ext cx="2693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Баланс между регламентацией процессов и гибкой структурой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3691D4C-D403-4B25-83B6-B1FCD0E5A8F9}"/>
              </a:ext>
            </a:extLst>
          </p:cNvPr>
          <p:cNvSpPr txBox="1"/>
          <p:nvPr/>
        </p:nvSpPr>
        <p:spPr>
          <a:xfrm>
            <a:off x="8804454" y="6158110"/>
            <a:ext cx="2477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12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Баланс традиционных технологий и инноваций</a:t>
            </a:r>
            <a:endParaRPr lang="ru-RU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="" xmlns:a16="http://schemas.microsoft.com/office/drawing/2014/main" id="{E015558E-0F8E-48F9-8151-758A12783054}"/>
              </a:ext>
            </a:extLst>
          </p:cNvPr>
          <p:cNvSpPr/>
          <p:nvPr/>
        </p:nvSpPr>
        <p:spPr>
          <a:xfrm flipH="1" flipV="1">
            <a:off x="4328546" y="6145587"/>
            <a:ext cx="403200" cy="4013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8A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728FBEC6-C7B1-449D-95CB-9E05C4FF1A41}"/>
              </a:ext>
            </a:extLst>
          </p:cNvPr>
          <p:cNvCxnSpPr>
            <a:cxnSpLocks/>
          </p:cNvCxnSpPr>
          <p:nvPr/>
        </p:nvCxnSpPr>
        <p:spPr>
          <a:xfrm>
            <a:off x="233000" y="5968835"/>
            <a:ext cx="11725999" cy="10704"/>
          </a:xfrm>
          <a:prstGeom prst="line">
            <a:avLst/>
          </a:prstGeom>
          <a:ln w="9525" cap="flat" cmpd="sng" algn="ctr">
            <a:solidFill>
              <a:srgbClr val="28A43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Овал 59">
            <a:extLst>
              <a:ext uri="{FF2B5EF4-FFF2-40B4-BE49-F238E27FC236}">
                <a16:creationId xmlns="" xmlns:a16="http://schemas.microsoft.com/office/drawing/2014/main" id="{932812D4-1D59-40CD-9D65-852A93E29111}"/>
              </a:ext>
            </a:extLst>
          </p:cNvPr>
          <p:cNvSpPr/>
          <p:nvPr/>
        </p:nvSpPr>
        <p:spPr>
          <a:xfrm flipV="1">
            <a:off x="736110" y="6174144"/>
            <a:ext cx="403200" cy="4013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8A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E2990D6-5EC6-27BC-CF83-DFFE2A3EF4DA}"/>
              </a:ext>
            </a:extLst>
          </p:cNvPr>
          <p:cNvSpPr txBox="1"/>
          <p:nvPr/>
        </p:nvSpPr>
        <p:spPr>
          <a:xfrm>
            <a:off x="0" y="-377735"/>
            <a:ext cx="7021284" cy="89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6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ru-RU" sz="2400" b="1" spc="-64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Ценности компании</a:t>
            </a:r>
            <a:endParaRPr kumimoji="0" lang="en-US" sz="2400" b="1" i="0" u="none" strike="noStrike" kern="1200" cap="none" spc="-64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865299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4670C92-7A07-4212-9FD4-A777C980477E}"/>
              </a:ext>
            </a:extLst>
          </p:cNvPr>
          <p:cNvSpPr txBox="1"/>
          <p:nvPr/>
        </p:nvSpPr>
        <p:spPr>
          <a:xfrm>
            <a:off x="92818" y="2298803"/>
            <a:ext cx="4680708" cy="39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0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Трапеция 6">
            <a:extLst>
              <a:ext uri="{FF2B5EF4-FFF2-40B4-BE49-F238E27FC236}">
                <a16:creationId xmlns="" xmlns:a16="http://schemas.microsoft.com/office/drawing/2014/main" id="{A6307CFA-1CE6-2588-B71F-178E9A18000F}"/>
              </a:ext>
            </a:extLst>
          </p:cNvPr>
          <p:cNvSpPr/>
          <p:nvPr/>
        </p:nvSpPr>
        <p:spPr>
          <a:xfrm>
            <a:off x="5067945" y="636405"/>
            <a:ext cx="8927024" cy="6927743"/>
          </a:xfrm>
          <a:prstGeom prst="trapezoid">
            <a:avLst/>
          </a:prstGeom>
          <a:solidFill>
            <a:srgbClr val="28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3AF9F46-D092-F44F-8B50-09D46CABAD72}"/>
              </a:ext>
            </a:extLst>
          </p:cNvPr>
          <p:cNvSpPr txBox="1"/>
          <p:nvPr/>
        </p:nvSpPr>
        <p:spPr>
          <a:xfrm>
            <a:off x="853105" y="1813102"/>
            <a:ext cx="470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Участие в благотворительных акциях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2C8CBFE-8B64-E30B-1B3E-AE82A981ADE1}"/>
              </a:ext>
            </a:extLst>
          </p:cNvPr>
          <p:cNvSpPr txBox="1"/>
          <p:nvPr/>
        </p:nvSpPr>
        <p:spPr>
          <a:xfrm>
            <a:off x="918128" y="3976062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Поддержка здорового образа жизни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2AE903D-E916-515F-541D-7C51365A7079}"/>
              </a:ext>
            </a:extLst>
          </p:cNvPr>
          <p:cNvSpPr txBox="1"/>
          <p:nvPr/>
        </p:nvSpPr>
        <p:spPr>
          <a:xfrm>
            <a:off x="918128" y="5084899"/>
            <a:ext cx="3704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Корпоративные мероприятия</a:t>
            </a: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F88EA0BC-8502-65B1-1673-DF9C22AED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9" y="1630807"/>
            <a:ext cx="651096" cy="7448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8999AC3-C34A-10BB-40E8-47FB0D87AC78}"/>
              </a:ext>
            </a:extLst>
          </p:cNvPr>
          <p:cNvSpPr txBox="1"/>
          <p:nvPr/>
        </p:nvSpPr>
        <p:spPr>
          <a:xfrm>
            <a:off x="853105" y="7942215"/>
            <a:ext cx="3704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Корпоративные мероприятия</a:t>
            </a: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FE17C5B-F4B4-F8AC-FF70-77CBDF090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65" y="3837852"/>
            <a:ext cx="629075" cy="7196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0E3FFDD-A0E0-D851-E9CF-36488A36433F}"/>
              </a:ext>
            </a:extLst>
          </p:cNvPr>
          <p:cNvSpPr txBox="1"/>
          <p:nvPr/>
        </p:nvSpPr>
        <p:spPr>
          <a:xfrm>
            <a:off x="971654" y="2904265"/>
            <a:ext cx="368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Подарки детям на Новый год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6EE62CAD-3CE1-FAFC-BF9E-A505B80D3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68" y="2698207"/>
            <a:ext cx="628301" cy="71874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DE28CA2E-2665-5F03-E4E3-FD4261378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63" y="4833569"/>
            <a:ext cx="628377" cy="718830"/>
          </a:xfrm>
          <a:prstGeom prst="rect">
            <a:avLst/>
          </a:prstGeom>
        </p:spPr>
      </p:pic>
      <p:sp>
        <p:nvSpPr>
          <p:cNvPr id="24" name="Прямоугольник 32">
            <a:extLst>
              <a:ext uri="{FF2B5EF4-FFF2-40B4-BE49-F238E27FC236}">
                <a16:creationId xmlns="" xmlns:a16="http://schemas.microsoft.com/office/drawing/2014/main" id="{65A77B1A-A1A3-9940-2517-08CF22C120D2}"/>
              </a:ext>
            </a:extLst>
          </p:cNvPr>
          <p:cNvSpPr/>
          <p:nvPr/>
        </p:nvSpPr>
        <p:spPr>
          <a:xfrm>
            <a:off x="488313" y="152993"/>
            <a:ext cx="3156654" cy="759343"/>
          </a:xfrm>
          <a:custGeom>
            <a:avLst/>
            <a:gdLst>
              <a:gd name="connsiteX0" fmla="*/ 0 w 6356259"/>
              <a:gd name="connsiteY0" fmla="*/ 0 h 886320"/>
              <a:gd name="connsiteX1" fmla="*/ 6356259 w 6356259"/>
              <a:gd name="connsiteY1" fmla="*/ 0 h 886320"/>
              <a:gd name="connsiteX2" fmla="*/ 6356259 w 6356259"/>
              <a:gd name="connsiteY2" fmla="*/ 886320 h 886320"/>
              <a:gd name="connsiteX3" fmla="*/ 0 w 6356259"/>
              <a:gd name="connsiteY3" fmla="*/ 886320 h 886320"/>
              <a:gd name="connsiteX4" fmla="*/ 0 w 6356259"/>
              <a:gd name="connsiteY4" fmla="*/ 0 h 886320"/>
              <a:gd name="connsiteX0" fmla="*/ 0 w 6440665"/>
              <a:gd name="connsiteY0" fmla="*/ 239151 h 1125471"/>
              <a:gd name="connsiteX1" fmla="*/ 6440665 w 6440665"/>
              <a:gd name="connsiteY1" fmla="*/ 0 h 1125471"/>
              <a:gd name="connsiteX2" fmla="*/ 6356259 w 6440665"/>
              <a:gd name="connsiteY2" fmla="*/ 1125471 h 1125471"/>
              <a:gd name="connsiteX3" fmla="*/ 0 w 6440665"/>
              <a:gd name="connsiteY3" fmla="*/ 1125471 h 1125471"/>
              <a:gd name="connsiteX4" fmla="*/ 0 w 6440665"/>
              <a:gd name="connsiteY4" fmla="*/ 239151 h 1125471"/>
              <a:gd name="connsiteX0" fmla="*/ 0 w 6440665"/>
              <a:gd name="connsiteY0" fmla="*/ 422031 h 1125471"/>
              <a:gd name="connsiteX1" fmla="*/ 6440665 w 6440665"/>
              <a:gd name="connsiteY1" fmla="*/ 0 h 1125471"/>
              <a:gd name="connsiteX2" fmla="*/ 6356259 w 6440665"/>
              <a:gd name="connsiteY2" fmla="*/ 1125471 h 1125471"/>
              <a:gd name="connsiteX3" fmla="*/ 0 w 6440665"/>
              <a:gd name="connsiteY3" fmla="*/ 1125471 h 1125471"/>
              <a:gd name="connsiteX4" fmla="*/ 0 w 6440665"/>
              <a:gd name="connsiteY4" fmla="*/ 422031 h 1125471"/>
              <a:gd name="connsiteX0" fmla="*/ 0 w 6440665"/>
              <a:gd name="connsiteY0" fmla="*/ 351693 h 1125471"/>
              <a:gd name="connsiteX1" fmla="*/ 6440665 w 6440665"/>
              <a:gd name="connsiteY1" fmla="*/ 0 h 1125471"/>
              <a:gd name="connsiteX2" fmla="*/ 6356259 w 6440665"/>
              <a:gd name="connsiteY2" fmla="*/ 1125471 h 1125471"/>
              <a:gd name="connsiteX3" fmla="*/ 0 w 6440665"/>
              <a:gd name="connsiteY3" fmla="*/ 1125471 h 1125471"/>
              <a:gd name="connsiteX4" fmla="*/ 0 w 6440665"/>
              <a:gd name="connsiteY4" fmla="*/ 351693 h 1125471"/>
              <a:gd name="connsiteX0" fmla="*/ 0 w 6609477"/>
              <a:gd name="connsiteY0" fmla="*/ 98475 h 872253"/>
              <a:gd name="connsiteX1" fmla="*/ 6609477 w 6609477"/>
              <a:gd name="connsiteY1" fmla="*/ 0 h 872253"/>
              <a:gd name="connsiteX2" fmla="*/ 6356259 w 6609477"/>
              <a:gd name="connsiteY2" fmla="*/ 872253 h 872253"/>
              <a:gd name="connsiteX3" fmla="*/ 0 w 6609477"/>
              <a:gd name="connsiteY3" fmla="*/ 872253 h 872253"/>
              <a:gd name="connsiteX4" fmla="*/ 0 w 6609477"/>
              <a:gd name="connsiteY4" fmla="*/ 98475 h 872253"/>
              <a:gd name="connsiteX0" fmla="*/ 0 w 6609477"/>
              <a:gd name="connsiteY0" fmla="*/ 98475 h 886321"/>
              <a:gd name="connsiteX1" fmla="*/ 6609477 w 6609477"/>
              <a:gd name="connsiteY1" fmla="*/ 0 h 886321"/>
              <a:gd name="connsiteX2" fmla="*/ 6496936 w 6609477"/>
              <a:gd name="connsiteY2" fmla="*/ 886321 h 886321"/>
              <a:gd name="connsiteX3" fmla="*/ 0 w 6609477"/>
              <a:gd name="connsiteY3" fmla="*/ 872253 h 886321"/>
              <a:gd name="connsiteX4" fmla="*/ 0 w 6609477"/>
              <a:gd name="connsiteY4" fmla="*/ 98475 h 88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9477" h="886321">
                <a:moveTo>
                  <a:pt x="0" y="98475"/>
                </a:moveTo>
                <a:lnTo>
                  <a:pt x="6609477" y="0"/>
                </a:lnTo>
                <a:lnTo>
                  <a:pt x="6496936" y="886321"/>
                </a:lnTo>
                <a:lnTo>
                  <a:pt x="0" y="872253"/>
                </a:lnTo>
                <a:lnTo>
                  <a:pt x="0" y="9847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6">
            <a:extLst>
              <a:ext uri="{FF2B5EF4-FFF2-40B4-BE49-F238E27FC236}">
                <a16:creationId xmlns="" xmlns:a16="http://schemas.microsoft.com/office/drawing/2014/main" id="{8A914C65-4A66-4966-9976-67B6F5C3F8A0}"/>
              </a:ext>
            </a:extLst>
          </p:cNvPr>
          <p:cNvSpPr txBox="1"/>
          <p:nvPr/>
        </p:nvSpPr>
        <p:spPr>
          <a:xfrm>
            <a:off x="571228" y="-254052"/>
            <a:ext cx="3073739" cy="987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ru-RU" sz="3600" b="1" dirty="0">
                <a:solidFill>
                  <a:schemeClr val="bg1"/>
                </a:solidFill>
                <a:latin typeface="Web Serveroff"/>
                <a:ea typeface="Verdana" panose="020B0604030504040204" pitchFamily="34" charset="0"/>
              </a:rPr>
              <a:t>ТРАДИЦИИ</a:t>
            </a:r>
            <a:endParaRPr lang="en-US" sz="3600" b="1" dirty="0">
              <a:solidFill>
                <a:schemeClr val="bg1"/>
              </a:solidFill>
              <a:latin typeface="Web Serveroff"/>
              <a:ea typeface="Verdana" panose="020B0604030504040204" pitchFamily="34" charset="0"/>
            </a:endParaRPr>
          </a:p>
        </p:txBody>
      </p:sp>
      <p:sp>
        <p:nvSpPr>
          <p:cNvPr id="25" name="Прямоугольник 32">
            <a:extLst>
              <a:ext uri="{FF2B5EF4-FFF2-40B4-BE49-F238E27FC236}">
                <a16:creationId xmlns="" xmlns:a16="http://schemas.microsoft.com/office/drawing/2014/main" id="{D793496B-C08D-0E21-0750-78267F973CF9}"/>
              </a:ext>
            </a:extLst>
          </p:cNvPr>
          <p:cNvSpPr/>
          <p:nvPr/>
        </p:nvSpPr>
        <p:spPr>
          <a:xfrm>
            <a:off x="854845" y="710075"/>
            <a:ext cx="3156654" cy="759343"/>
          </a:xfrm>
          <a:custGeom>
            <a:avLst/>
            <a:gdLst>
              <a:gd name="connsiteX0" fmla="*/ 0 w 6356259"/>
              <a:gd name="connsiteY0" fmla="*/ 0 h 886320"/>
              <a:gd name="connsiteX1" fmla="*/ 6356259 w 6356259"/>
              <a:gd name="connsiteY1" fmla="*/ 0 h 886320"/>
              <a:gd name="connsiteX2" fmla="*/ 6356259 w 6356259"/>
              <a:gd name="connsiteY2" fmla="*/ 886320 h 886320"/>
              <a:gd name="connsiteX3" fmla="*/ 0 w 6356259"/>
              <a:gd name="connsiteY3" fmla="*/ 886320 h 886320"/>
              <a:gd name="connsiteX4" fmla="*/ 0 w 6356259"/>
              <a:gd name="connsiteY4" fmla="*/ 0 h 886320"/>
              <a:gd name="connsiteX0" fmla="*/ 0 w 6440665"/>
              <a:gd name="connsiteY0" fmla="*/ 239151 h 1125471"/>
              <a:gd name="connsiteX1" fmla="*/ 6440665 w 6440665"/>
              <a:gd name="connsiteY1" fmla="*/ 0 h 1125471"/>
              <a:gd name="connsiteX2" fmla="*/ 6356259 w 6440665"/>
              <a:gd name="connsiteY2" fmla="*/ 1125471 h 1125471"/>
              <a:gd name="connsiteX3" fmla="*/ 0 w 6440665"/>
              <a:gd name="connsiteY3" fmla="*/ 1125471 h 1125471"/>
              <a:gd name="connsiteX4" fmla="*/ 0 w 6440665"/>
              <a:gd name="connsiteY4" fmla="*/ 239151 h 1125471"/>
              <a:gd name="connsiteX0" fmla="*/ 0 w 6440665"/>
              <a:gd name="connsiteY0" fmla="*/ 422031 h 1125471"/>
              <a:gd name="connsiteX1" fmla="*/ 6440665 w 6440665"/>
              <a:gd name="connsiteY1" fmla="*/ 0 h 1125471"/>
              <a:gd name="connsiteX2" fmla="*/ 6356259 w 6440665"/>
              <a:gd name="connsiteY2" fmla="*/ 1125471 h 1125471"/>
              <a:gd name="connsiteX3" fmla="*/ 0 w 6440665"/>
              <a:gd name="connsiteY3" fmla="*/ 1125471 h 1125471"/>
              <a:gd name="connsiteX4" fmla="*/ 0 w 6440665"/>
              <a:gd name="connsiteY4" fmla="*/ 422031 h 1125471"/>
              <a:gd name="connsiteX0" fmla="*/ 0 w 6440665"/>
              <a:gd name="connsiteY0" fmla="*/ 351693 h 1125471"/>
              <a:gd name="connsiteX1" fmla="*/ 6440665 w 6440665"/>
              <a:gd name="connsiteY1" fmla="*/ 0 h 1125471"/>
              <a:gd name="connsiteX2" fmla="*/ 6356259 w 6440665"/>
              <a:gd name="connsiteY2" fmla="*/ 1125471 h 1125471"/>
              <a:gd name="connsiteX3" fmla="*/ 0 w 6440665"/>
              <a:gd name="connsiteY3" fmla="*/ 1125471 h 1125471"/>
              <a:gd name="connsiteX4" fmla="*/ 0 w 6440665"/>
              <a:gd name="connsiteY4" fmla="*/ 351693 h 1125471"/>
              <a:gd name="connsiteX0" fmla="*/ 0 w 6609477"/>
              <a:gd name="connsiteY0" fmla="*/ 98475 h 872253"/>
              <a:gd name="connsiteX1" fmla="*/ 6609477 w 6609477"/>
              <a:gd name="connsiteY1" fmla="*/ 0 h 872253"/>
              <a:gd name="connsiteX2" fmla="*/ 6356259 w 6609477"/>
              <a:gd name="connsiteY2" fmla="*/ 872253 h 872253"/>
              <a:gd name="connsiteX3" fmla="*/ 0 w 6609477"/>
              <a:gd name="connsiteY3" fmla="*/ 872253 h 872253"/>
              <a:gd name="connsiteX4" fmla="*/ 0 w 6609477"/>
              <a:gd name="connsiteY4" fmla="*/ 98475 h 872253"/>
              <a:gd name="connsiteX0" fmla="*/ 0 w 6609477"/>
              <a:gd name="connsiteY0" fmla="*/ 98475 h 886321"/>
              <a:gd name="connsiteX1" fmla="*/ 6609477 w 6609477"/>
              <a:gd name="connsiteY1" fmla="*/ 0 h 886321"/>
              <a:gd name="connsiteX2" fmla="*/ 6496936 w 6609477"/>
              <a:gd name="connsiteY2" fmla="*/ 886321 h 886321"/>
              <a:gd name="connsiteX3" fmla="*/ 0 w 6609477"/>
              <a:gd name="connsiteY3" fmla="*/ 872253 h 886321"/>
              <a:gd name="connsiteX4" fmla="*/ 0 w 6609477"/>
              <a:gd name="connsiteY4" fmla="*/ 98475 h 88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9477" h="886321">
                <a:moveTo>
                  <a:pt x="0" y="98475"/>
                </a:moveTo>
                <a:lnTo>
                  <a:pt x="6609477" y="0"/>
                </a:lnTo>
                <a:lnTo>
                  <a:pt x="6496936" y="886321"/>
                </a:lnTo>
                <a:lnTo>
                  <a:pt x="0" y="872253"/>
                </a:lnTo>
                <a:lnTo>
                  <a:pt x="0" y="9847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Web Serveroff"/>
                <a:ea typeface="Verdana" panose="020B0604030504040204" pitchFamily="34" charset="0"/>
              </a:rPr>
              <a:t>КОМПАНИИ</a:t>
            </a:r>
          </a:p>
        </p:txBody>
      </p:sp>
      <p:pic>
        <p:nvPicPr>
          <p:cNvPr id="5" name="Рисунок 4" descr="Изображение выглядит как человек, женщина, стоящий, спорт&#10;&#10;Автоматически созданное описание">
            <a:extLst>
              <a:ext uri="{FF2B5EF4-FFF2-40B4-BE49-F238E27FC236}">
                <a16:creationId xmlns="" xmlns:a16="http://schemas.microsoft.com/office/drawing/2014/main" id="{71B9DDBD-901B-C511-A960-E70EE70E36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25" t="-914" r="13925" b="914"/>
          <a:stretch/>
        </p:blipFill>
        <p:spPr>
          <a:xfrm>
            <a:off x="8638803" y="748986"/>
            <a:ext cx="3253279" cy="3253279"/>
          </a:xfrm>
          <a:prstGeom prst="ellipse">
            <a:avLst/>
          </a:prstGeom>
        </p:spPr>
      </p:pic>
      <p:pic>
        <p:nvPicPr>
          <p:cNvPr id="8" name="Рисунок 7" descr="Изображение выглядит как небо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8502B349-E82B-A22B-FBDB-25BAF5351A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87" t="-317" r="5233" b="317"/>
          <a:stretch/>
        </p:blipFill>
        <p:spPr>
          <a:xfrm>
            <a:off x="6513474" y="3512771"/>
            <a:ext cx="2806598" cy="2806598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5055597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5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A392F5E-D104-437D-2FA4-1789ADB1B193}"/>
              </a:ext>
            </a:extLst>
          </p:cNvPr>
          <p:cNvSpPr/>
          <p:nvPr/>
        </p:nvSpPr>
        <p:spPr>
          <a:xfrm>
            <a:off x="0" y="577653"/>
            <a:ext cx="12192000" cy="6806706"/>
          </a:xfrm>
          <a:prstGeom prst="rect">
            <a:avLst/>
          </a:prstGeom>
          <a:solidFill>
            <a:srgbClr val="28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32">
            <a:extLst>
              <a:ext uri="{FF2B5EF4-FFF2-40B4-BE49-F238E27FC236}">
                <a16:creationId xmlns="" xmlns:a16="http://schemas.microsoft.com/office/drawing/2014/main" id="{88AC2617-28A7-23DE-22B5-3CB768C9C39D}"/>
              </a:ext>
            </a:extLst>
          </p:cNvPr>
          <p:cNvSpPr/>
          <p:nvPr/>
        </p:nvSpPr>
        <p:spPr>
          <a:xfrm>
            <a:off x="470420" y="152993"/>
            <a:ext cx="3568179" cy="759343"/>
          </a:xfrm>
          <a:custGeom>
            <a:avLst/>
            <a:gdLst>
              <a:gd name="connsiteX0" fmla="*/ 0 w 6356259"/>
              <a:gd name="connsiteY0" fmla="*/ 0 h 886320"/>
              <a:gd name="connsiteX1" fmla="*/ 6356259 w 6356259"/>
              <a:gd name="connsiteY1" fmla="*/ 0 h 886320"/>
              <a:gd name="connsiteX2" fmla="*/ 6356259 w 6356259"/>
              <a:gd name="connsiteY2" fmla="*/ 886320 h 886320"/>
              <a:gd name="connsiteX3" fmla="*/ 0 w 6356259"/>
              <a:gd name="connsiteY3" fmla="*/ 886320 h 886320"/>
              <a:gd name="connsiteX4" fmla="*/ 0 w 6356259"/>
              <a:gd name="connsiteY4" fmla="*/ 0 h 886320"/>
              <a:gd name="connsiteX0" fmla="*/ 0 w 6440665"/>
              <a:gd name="connsiteY0" fmla="*/ 239151 h 1125471"/>
              <a:gd name="connsiteX1" fmla="*/ 6440665 w 6440665"/>
              <a:gd name="connsiteY1" fmla="*/ 0 h 1125471"/>
              <a:gd name="connsiteX2" fmla="*/ 6356259 w 6440665"/>
              <a:gd name="connsiteY2" fmla="*/ 1125471 h 1125471"/>
              <a:gd name="connsiteX3" fmla="*/ 0 w 6440665"/>
              <a:gd name="connsiteY3" fmla="*/ 1125471 h 1125471"/>
              <a:gd name="connsiteX4" fmla="*/ 0 w 6440665"/>
              <a:gd name="connsiteY4" fmla="*/ 239151 h 1125471"/>
              <a:gd name="connsiteX0" fmla="*/ 0 w 6440665"/>
              <a:gd name="connsiteY0" fmla="*/ 422031 h 1125471"/>
              <a:gd name="connsiteX1" fmla="*/ 6440665 w 6440665"/>
              <a:gd name="connsiteY1" fmla="*/ 0 h 1125471"/>
              <a:gd name="connsiteX2" fmla="*/ 6356259 w 6440665"/>
              <a:gd name="connsiteY2" fmla="*/ 1125471 h 1125471"/>
              <a:gd name="connsiteX3" fmla="*/ 0 w 6440665"/>
              <a:gd name="connsiteY3" fmla="*/ 1125471 h 1125471"/>
              <a:gd name="connsiteX4" fmla="*/ 0 w 6440665"/>
              <a:gd name="connsiteY4" fmla="*/ 422031 h 1125471"/>
              <a:gd name="connsiteX0" fmla="*/ 0 w 6440665"/>
              <a:gd name="connsiteY0" fmla="*/ 351693 h 1125471"/>
              <a:gd name="connsiteX1" fmla="*/ 6440665 w 6440665"/>
              <a:gd name="connsiteY1" fmla="*/ 0 h 1125471"/>
              <a:gd name="connsiteX2" fmla="*/ 6356259 w 6440665"/>
              <a:gd name="connsiteY2" fmla="*/ 1125471 h 1125471"/>
              <a:gd name="connsiteX3" fmla="*/ 0 w 6440665"/>
              <a:gd name="connsiteY3" fmla="*/ 1125471 h 1125471"/>
              <a:gd name="connsiteX4" fmla="*/ 0 w 6440665"/>
              <a:gd name="connsiteY4" fmla="*/ 351693 h 1125471"/>
              <a:gd name="connsiteX0" fmla="*/ 0 w 6609477"/>
              <a:gd name="connsiteY0" fmla="*/ 98475 h 872253"/>
              <a:gd name="connsiteX1" fmla="*/ 6609477 w 6609477"/>
              <a:gd name="connsiteY1" fmla="*/ 0 h 872253"/>
              <a:gd name="connsiteX2" fmla="*/ 6356259 w 6609477"/>
              <a:gd name="connsiteY2" fmla="*/ 872253 h 872253"/>
              <a:gd name="connsiteX3" fmla="*/ 0 w 6609477"/>
              <a:gd name="connsiteY3" fmla="*/ 872253 h 872253"/>
              <a:gd name="connsiteX4" fmla="*/ 0 w 6609477"/>
              <a:gd name="connsiteY4" fmla="*/ 98475 h 872253"/>
              <a:gd name="connsiteX0" fmla="*/ 0 w 6609477"/>
              <a:gd name="connsiteY0" fmla="*/ 98475 h 886321"/>
              <a:gd name="connsiteX1" fmla="*/ 6609477 w 6609477"/>
              <a:gd name="connsiteY1" fmla="*/ 0 h 886321"/>
              <a:gd name="connsiteX2" fmla="*/ 6496936 w 6609477"/>
              <a:gd name="connsiteY2" fmla="*/ 886321 h 886321"/>
              <a:gd name="connsiteX3" fmla="*/ 0 w 6609477"/>
              <a:gd name="connsiteY3" fmla="*/ 872253 h 886321"/>
              <a:gd name="connsiteX4" fmla="*/ 0 w 6609477"/>
              <a:gd name="connsiteY4" fmla="*/ 98475 h 88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9477" h="886321">
                <a:moveTo>
                  <a:pt x="0" y="98475"/>
                </a:moveTo>
                <a:lnTo>
                  <a:pt x="6609477" y="0"/>
                </a:lnTo>
                <a:lnTo>
                  <a:pt x="6496936" y="886321"/>
                </a:lnTo>
                <a:lnTo>
                  <a:pt x="0" y="872253"/>
                </a:lnTo>
                <a:lnTo>
                  <a:pt x="0" y="9847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Web Serveroff"/>
                <a:ea typeface="Verdana" panose="020B0604030504040204" pitchFamily="34" charset="0"/>
              </a:rPr>
              <a:t>СПОРТИВНАЯ</a:t>
            </a:r>
            <a:endParaRPr lang="ru-RU" sz="3600" b="1" dirty="0">
              <a:latin typeface="Web Serveroff"/>
              <a:ea typeface="Verdana" panose="020B0604030504040204" pitchFamily="34" charset="0"/>
            </a:endParaRPr>
          </a:p>
        </p:txBody>
      </p:sp>
      <p:sp>
        <p:nvSpPr>
          <p:cNvPr id="6" name="Прямоугольник 32">
            <a:extLst>
              <a:ext uri="{FF2B5EF4-FFF2-40B4-BE49-F238E27FC236}">
                <a16:creationId xmlns="" xmlns:a16="http://schemas.microsoft.com/office/drawing/2014/main" id="{641CC6A0-2431-D1DD-9613-A8A46ACE00D6}"/>
              </a:ext>
            </a:extLst>
          </p:cNvPr>
          <p:cNvSpPr/>
          <p:nvPr/>
        </p:nvSpPr>
        <p:spPr>
          <a:xfrm>
            <a:off x="803952" y="710075"/>
            <a:ext cx="3156654" cy="759343"/>
          </a:xfrm>
          <a:custGeom>
            <a:avLst/>
            <a:gdLst>
              <a:gd name="connsiteX0" fmla="*/ 0 w 6356259"/>
              <a:gd name="connsiteY0" fmla="*/ 0 h 886320"/>
              <a:gd name="connsiteX1" fmla="*/ 6356259 w 6356259"/>
              <a:gd name="connsiteY1" fmla="*/ 0 h 886320"/>
              <a:gd name="connsiteX2" fmla="*/ 6356259 w 6356259"/>
              <a:gd name="connsiteY2" fmla="*/ 886320 h 886320"/>
              <a:gd name="connsiteX3" fmla="*/ 0 w 6356259"/>
              <a:gd name="connsiteY3" fmla="*/ 886320 h 886320"/>
              <a:gd name="connsiteX4" fmla="*/ 0 w 6356259"/>
              <a:gd name="connsiteY4" fmla="*/ 0 h 886320"/>
              <a:gd name="connsiteX0" fmla="*/ 0 w 6440665"/>
              <a:gd name="connsiteY0" fmla="*/ 239151 h 1125471"/>
              <a:gd name="connsiteX1" fmla="*/ 6440665 w 6440665"/>
              <a:gd name="connsiteY1" fmla="*/ 0 h 1125471"/>
              <a:gd name="connsiteX2" fmla="*/ 6356259 w 6440665"/>
              <a:gd name="connsiteY2" fmla="*/ 1125471 h 1125471"/>
              <a:gd name="connsiteX3" fmla="*/ 0 w 6440665"/>
              <a:gd name="connsiteY3" fmla="*/ 1125471 h 1125471"/>
              <a:gd name="connsiteX4" fmla="*/ 0 w 6440665"/>
              <a:gd name="connsiteY4" fmla="*/ 239151 h 1125471"/>
              <a:gd name="connsiteX0" fmla="*/ 0 w 6440665"/>
              <a:gd name="connsiteY0" fmla="*/ 422031 h 1125471"/>
              <a:gd name="connsiteX1" fmla="*/ 6440665 w 6440665"/>
              <a:gd name="connsiteY1" fmla="*/ 0 h 1125471"/>
              <a:gd name="connsiteX2" fmla="*/ 6356259 w 6440665"/>
              <a:gd name="connsiteY2" fmla="*/ 1125471 h 1125471"/>
              <a:gd name="connsiteX3" fmla="*/ 0 w 6440665"/>
              <a:gd name="connsiteY3" fmla="*/ 1125471 h 1125471"/>
              <a:gd name="connsiteX4" fmla="*/ 0 w 6440665"/>
              <a:gd name="connsiteY4" fmla="*/ 422031 h 1125471"/>
              <a:gd name="connsiteX0" fmla="*/ 0 w 6440665"/>
              <a:gd name="connsiteY0" fmla="*/ 351693 h 1125471"/>
              <a:gd name="connsiteX1" fmla="*/ 6440665 w 6440665"/>
              <a:gd name="connsiteY1" fmla="*/ 0 h 1125471"/>
              <a:gd name="connsiteX2" fmla="*/ 6356259 w 6440665"/>
              <a:gd name="connsiteY2" fmla="*/ 1125471 h 1125471"/>
              <a:gd name="connsiteX3" fmla="*/ 0 w 6440665"/>
              <a:gd name="connsiteY3" fmla="*/ 1125471 h 1125471"/>
              <a:gd name="connsiteX4" fmla="*/ 0 w 6440665"/>
              <a:gd name="connsiteY4" fmla="*/ 351693 h 1125471"/>
              <a:gd name="connsiteX0" fmla="*/ 0 w 6609477"/>
              <a:gd name="connsiteY0" fmla="*/ 98475 h 872253"/>
              <a:gd name="connsiteX1" fmla="*/ 6609477 w 6609477"/>
              <a:gd name="connsiteY1" fmla="*/ 0 h 872253"/>
              <a:gd name="connsiteX2" fmla="*/ 6356259 w 6609477"/>
              <a:gd name="connsiteY2" fmla="*/ 872253 h 872253"/>
              <a:gd name="connsiteX3" fmla="*/ 0 w 6609477"/>
              <a:gd name="connsiteY3" fmla="*/ 872253 h 872253"/>
              <a:gd name="connsiteX4" fmla="*/ 0 w 6609477"/>
              <a:gd name="connsiteY4" fmla="*/ 98475 h 872253"/>
              <a:gd name="connsiteX0" fmla="*/ 0 w 6609477"/>
              <a:gd name="connsiteY0" fmla="*/ 98475 h 886321"/>
              <a:gd name="connsiteX1" fmla="*/ 6609477 w 6609477"/>
              <a:gd name="connsiteY1" fmla="*/ 0 h 886321"/>
              <a:gd name="connsiteX2" fmla="*/ 6496936 w 6609477"/>
              <a:gd name="connsiteY2" fmla="*/ 886321 h 886321"/>
              <a:gd name="connsiteX3" fmla="*/ 0 w 6609477"/>
              <a:gd name="connsiteY3" fmla="*/ 872253 h 886321"/>
              <a:gd name="connsiteX4" fmla="*/ 0 w 6609477"/>
              <a:gd name="connsiteY4" fmla="*/ 98475 h 88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9477" h="886321">
                <a:moveTo>
                  <a:pt x="0" y="98475"/>
                </a:moveTo>
                <a:lnTo>
                  <a:pt x="6609477" y="0"/>
                </a:lnTo>
                <a:lnTo>
                  <a:pt x="6496936" y="886321"/>
                </a:lnTo>
                <a:lnTo>
                  <a:pt x="0" y="872253"/>
                </a:lnTo>
                <a:lnTo>
                  <a:pt x="0" y="9847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Web Serveroff"/>
                <a:ea typeface="Verdana" panose="020B0604030504040204" pitchFamily="34" charset="0"/>
              </a:rPr>
              <a:t>ЖИЗНЬ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564A025F-0E10-39AA-F288-89FB93AB6470}"/>
              </a:ext>
            </a:extLst>
          </p:cNvPr>
          <p:cNvSpPr/>
          <p:nvPr/>
        </p:nvSpPr>
        <p:spPr>
          <a:xfrm>
            <a:off x="4515085" y="1791327"/>
            <a:ext cx="3275346" cy="3275346"/>
          </a:xfrm>
          <a:prstGeom prst="ellipse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348464B6-FC2D-C48E-F13B-118939131E5A}"/>
              </a:ext>
            </a:extLst>
          </p:cNvPr>
          <p:cNvCxnSpPr>
            <a:cxnSpLocks/>
          </p:cNvCxnSpPr>
          <p:nvPr/>
        </p:nvCxnSpPr>
        <p:spPr>
          <a:xfrm>
            <a:off x="6152758" y="0"/>
            <a:ext cx="0" cy="7225852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13F5917B-1931-71B5-5923-C44B49BD1AAC}"/>
              </a:ext>
            </a:extLst>
          </p:cNvPr>
          <p:cNvCxnSpPr/>
          <p:nvPr/>
        </p:nvCxnSpPr>
        <p:spPr>
          <a:xfrm>
            <a:off x="-56758" y="3429000"/>
            <a:ext cx="123055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96EF4F3C-57A1-7B9A-C034-B776508C146E}"/>
              </a:ext>
            </a:extLst>
          </p:cNvPr>
          <p:cNvCxnSpPr/>
          <p:nvPr/>
        </p:nvCxnSpPr>
        <p:spPr>
          <a:xfrm>
            <a:off x="0" y="3429000"/>
            <a:ext cx="12378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A6F001F6-94A6-321C-0869-6E4ECAEB9708}"/>
              </a:ext>
            </a:extLst>
          </p:cNvPr>
          <p:cNvCxnSpPr>
            <a:cxnSpLocks/>
          </p:cNvCxnSpPr>
          <p:nvPr/>
        </p:nvCxnSpPr>
        <p:spPr>
          <a:xfrm>
            <a:off x="-56758" y="3429000"/>
            <a:ext cx="1257049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Изображение выглядит как человек, пол, позирование, в помещении&#10;&#10;Автоматически созданное описание">
            <a:extLst>
              <a:ext uri="{FF2B5EF4-FFF2-40B4-BE49-F238E27FC236}">
                <a16:creationId xmlns="" xmlns:a16="http://schemas.microsoft.com/office/drawing/2014/main" id="{909DF97D-D36F-27F9-55EF-FACEFC3A2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500"/>
          <a:stretch/>
        </p:blipFill>
        <p:spPr>
          <a:xfrm>
            <a:off x="8344911" y="3608776"/>
            <a:ext cx="3046264" cy="3046264"/>
          </a:xfrm>
          <a:prstGeom prst="ellipse">
            <a:avLst/>
          </a:prstGeom>
          <a:ln w="28575">
            <a:solidFill>
              <a:srgbClr val="034825"/>
            </a:solidFill>
          </a:ln>
        </p:spPr>
      </p:pic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5D434EC9-AF12-D357-59A4-822BA5119F0C}"/>
              </a:ext>
            </a:extLst>
          </p:cNvPr>
          <p:cNvGrpSpPr/>
          <p:nvPr/>
        </p:nvGrpSpPr>
        <p:grpSpPr>
          <a:xfrm>
            <a:off x="200444" y="1576139"/>
            <a:ext cx="8314924" cy="1567256"/>
            <a:chOff x="1014182" y="1680671"/>
            <a:chExt cx="8314924" cy="1567256"/>
          </a:xfrm>
        </p:grpSpPr>
        <p:sp>
          <p:nvSpPr>
            <p:cNvPr id="27" name="Прямоугольник 32">
              <a:extLst>
                <a:ext uri="{FF2B5EF4-FFF2-40B4-BE49-F238E27FC236}">
                  <a16:creationId xmlns="" xmlns:a16="http://schemas.microsoft.com/office/drawing/2014/main" id="{A0BD64F3-5FC3-D84A-F112-68FBB0D3B2AF}"/>
                </a:ext>
              </a:extLst>
            </p:cNvPr>
            <p:cNvSpPr/>
            <p:nvPr/>
          </p:nvSpPr>
          <p:spPr>
            <a:xfrm>
              <a:off x="1014182" y="1680671"/>
              <a:ext cx="7012218" cy="1567256"/>
            </a:xfrm>
            <a:custGeom>
              <a:avLst/>
              <a:gdLst>
                <a:gd name="connsiteX0" fmla="*/ 0 w 6356259"/>
                <a:gd name="connsiteY0" fmla="*/ 0 h 886320"/>
                <a:gd name="connsiteX1" fmla="*/ 6356259 w 6356259"/>
                <a:gd name="connsiteY1" fmla="*/ 0 h 886320"/>
                <a:gd name="connsiteX2" fmla="*/ 6356259 w 6356259"/>
                <a:gd name="connsiteY2" fmla="*/ 886320 h 886320"/>
                <a:gd name="connsiteX3" fmla="*/ 0 w 6356259"/>
                <a:gd name="connsiteY3" fmla="*/ 886320 h 886320"/>
                <a:gd name="connsiteX4" fmla="*/ 0 w 6356259"/>
                <a:gd name="connsiteY4" fmla="*/ 0 h 886320"/>
                <a:gd name="connsiteX0" fmla="*/ 0 w 6440665"/>
                <a:gd name="connsiteY0" fmla="*/ 239151 h 1125471"/>
                <a:gd name="connsiteX1" fmla="*/ 6440665 w 6440665"/>
                <a:gd name="connsiteY1" fmla="*/ 0 h 1125471"/>
                <a:gd name="connsiteX2" fmla="*/ 6356259 w 6440665"/>
                <a:gd name="connsiteY2" fmla="*/ 1125471 h 1125471"/>
                <a:gd name="connsiteX3" fmla="*/ 0 w 6440665"/>
                <a:gd name="connsiteY3" fmla="*/ 1125471 h 1125471"/>
                <a:gd name="connsiteX4" fmla="*/ 0 w 6440665"/>
                <a:gd name="connsiteY4" fmla="*/ 239151 h 1125471"/>
                <a:gd name="connsiteX0" fmla="*/ 0 w 6440665"/>
                <a:gd name="connsiteY0" fmla="*/ 422031 h 1125471"/>
                <a:gd name="connsiteX1" fmla="*/ 6440665 w 6440665"/>
                <a:gd name="connsiteY1" fmla="*/ 0 h 1125471"/>
                <a:gd name="connsiteX2" fmla="*/ 6356259 w 6440665"/>
                <a:gd name="connsiteY2" fmla="*/ 1125471 h 1125471"/>
                <a:gd name="connsiteX3" fmla="*/ 0 w 6440665"/>
                <a:gd name="connsiteY3" fmla="*/ 1125471 h 1125471"/>
                <a:gd name="connsiteX4" fmla="*/ 0 w 6440665"/>
                <a:gd name="connsiteY4" fmla="*/ 422031 h 1125471"/>
                <a:gd name="connsiteX0" fmla="*/ 0 w 6440665"/>
                <a:gd name="connsiteY0" fmla="*/ 351693 h 1125471"/>
                <a:gd name="connsiteX1" fmla="*/ 6440665 w 6440665"/>
                <a:gd name="connsiteY1" fmla="*/ 0 h 1125471"/>
                <a:gd name="connsiteX2" fmla="*/ 6356259 w 6440665"/>
                <a:gd name="connsiteY2" fmla="*/ 1125471 h 1125471"/>
                <a:gd name="connsiteX3" fmla="*/ 0 w 6440665"/>
                <a:gd name="connsiteY3" fmla="*/ 1125471 h 1125471"/>
                <a:gd name="connsiteX4" fmla="*/ 0 w 6440665"/>
                <a:gd name="connsiteY4" fmla="*/ 351693 h 1125471"/>
                <a:gd name="connsiteX0" fmla="*/ 0 w 6609477"/>
                <a:gd name="connsiteY0" fmla="*/ 98475 h 872253"/>
                <a:gd name="connsiteX1" fmla="*/ 6609477 w 6609477"/>
                <a:gd name="connsiteY1" fmla="*/ 0 h 872253"/>
                <a:gd name="connsiteX2" fmla="*/ 6356259 w 6609477"/>
                <a:gd name="connsiteY2" fmla="*/ 872253 h 872253"/>
                <a:gd name="connsiteX3" fmla="*/ 0 w 6609477"/>
                <a:gd name="connsiteY3" fmla="*/ 872253 h 872253"/>
                <a:gd name="connsiteX4" fmla="*/ 0 w 6609477"/>
                <a:gd name="connsiteY4" fmla="*/ 98475 h 872253"/>
                <a:gd name="connsiteX0" fmla="*/ 0 w 6609477"/>
                <a:gd name="connsiteY0" fmla="*/ 98475 h 886321"/>
                <a:gd name="connsiteX1" fmla="*/ 6609477 w 6609477"/>
                <a:gd name="connsiteY1" fmla="*/ 0 h 886321"/>
                <a:gd name="connsiteX2" fmla="*/ 6496936 w 6609477"/>
                <a:gd name="connsiteY2" fmla="*/ 886321 h 886321"/>
                <a:gd name="connsiteX3" fmla="*/ 0 w 6609477"/>
                <a:gd name="connsiteY3" fmla="*/ 872253 h 886321"/>
                <a:gd name="connsiteX4" fmla="*/ 0 w 6609477"/>
                <a:gd name="connsiteY4" fmla="*/ 98475 h 88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9477" h="886321">
                  <a:moveTo>
                    <a:pt x="0" y="98475"/>
                  </a:moveTo>
                  <a:lnTo>
                    <a:pt x="6609477" y="0"/>
                  </a:lnTo>
                  <a:lnTo>
                    <a:pt x="6496936" y="886321"/>
                  </a:lnTo>
                  <a:lnTo>
                    <a:pt x="0" y="872253"/>
                  </a:lnTo>
                  <a:lnTo>
                    <a:pt x="0" y="9847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38A3095-D5AF-3045-E56F-6E870C70D7FB}"/>
                </a:ext>
              </a:extLst>
            </p:cNvPr>
            <p:cNvSpPr txBox="1"/>
            <p:nvPr/>
          </p:nvSpPr>
          <p:spPr>
            <a:xfrm>
              <a:off x="1108667" y="1935326"/>
              <a:ext cx="822043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03482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На базе производственных предприятий Холдинга</a:t>
              </a:r>
            </a:p>
            <a:p>
              <a:r>
                <a:rPr lang="ru-RU" dirty="0">
                  <a:solidFill>
                    <a:srgbClr val="03482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созданы и активно принимают участие в спортивных</a:t>
              </a:r>
            </a:p>
            <a:p>
              <a:r>
                <a:rPr lang="ru-RU" dirty="0">
                  <a:solidFill>
                    <a:srgbClr val="03482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соревнованиях команды по направлениям: волейбол,</a:t>
              </a:r>
            </a:p>
            <a:p>
              <a:r>
                <a:rPr lang="ru-RU" dirty="0">
                  <a:solidFill>
                    <a:srgbClr val="03482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футбол, гребля, настольный теннис и пр.</a:t>
              </a:r>
            </a:p>
          </p:txBody>
        </p:sp>
      </p:grpSp>
      <p:pic>
        <p:nvPicPr>
          <p:cNvPr id="3" name="Рисунок 2" descr="Изображение выглядит как небо, на открытом воздухе, человек, группа&#10;&#10;Автоматически созданное описание">
            <a:extLst>
              <a:ext uri="{FF2B5EF4-FFF2-40B4-BE49-F238E27FC236}">
                <a16:creationId xmlns="" xmlns:a16="http://schemas.microsoft.com/office/drawing/2014/main" id="{C52BAC8C-181B-5E14-B285-CF14B8AAD0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41" r="16641"/>
          <a:stretch/>
        </p:blipFill>
        <p:spPr>
          <a:xfrm>
            <a:off x="309808" y="3608776"/>
            <a:ext cx="3145374" cy="3145374"/>
          </a:xfrm>
          <a:prstGeom prst="ellipse">
            <a:avLst/>
          </a:prstGeom>
          <a:ln w="25400">
            <a:solidFill>
              <a:srgbClr val="034825"/>
            </a:solidFill>
          </a:ln>
        </p:spPr>
      </p:pic>
      <p:pic>
        <p:nvPicPr>
          <p:cNvPr id="11" name="Рисунок 10" descr="Изображение выглядит как человек, земля, спорт, группа&#10;&#10;Автоматически созданное описание">
            <a:extLst>
              <a:ext uri="{FF2B5EF4-FFF2-40B4-BE49-F238E27FC236}">
                <a16:creationId xmlns="" xmlns:a16="http://schemas.microsoft.com/office/drawing/2014/main" id="{D27BF263-71D5-B488-7633-CEA92BE30A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7" r="16667"/>
          <a:stretch/>
        </p:blipFill>
        <p:spPr>
          <a:xfrm>
            <a:off x="8041912" y="393068"/>
            <a:ext cx="2796518" cy="2796518"/>
          </a:xfrm>
          <a:prstGeom prst="ellipse">
            <a:avLst/>
          </a:prstGeom>
          <a:ln w="25400">
            <a:solidFill>
              <a:srgbClr val="034825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8827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2">
            <a:extLst>
              <a:ext uri="{FF2B5EF4-FFF2-40B4-BE49-F238E27FC236}">
                <a16:creationId xmlns="" xmlns:a16="http://schemas.microsoft.com/office/drawing/2014/main" id="{3DE17C7C-DC2E-AA48-3948-BBD5951467C8}"/>
              </a:ext>
            </a:extLst>
          </p:cNvPr>
          <p:cNvSpPr/>
          <p:nvPr/>
        </p:nvSpPr>
        <p:spPr>
          <a:xfrm>
            <a:off x="200460" y="143223"/>
            <a:ext cx="4286873" cy="759343"/>
          </a:xfrm>
          <a:custGeom>
            <a:avLst/>
            <a:gdLst>
              <a:gd name="connsiteX0" fmla="*/ 0 w 6356259"/>
              <a:gd name="connsiteY0" fmla="*/ 0 h 886320"/>
              <a:gd name="connsiteX1" fmla="*/ 6356259 w 6356259"/>
              <a:gd name="connsiteY1" fmla="*/ 0 h 886320"/>
              <a:gd name="connsiteX2" fmla="*/ 6356259 w 6356259"/>
              <a:gd name="connsiteY2" fmla="*/ 886320 h 886320"/>
              <a:gd name="connsiteX3" fmla="*/ 0 w 6356259"/>
              <a:gd name="connsiteY3" fmla="*/ 886320 h 886320"/>
              <a:gd name="connsiteX4" fmla="*/ 0 w 6356259"/>
              <a:gd name="connsiteY4" fmla="*/ 0 h 886320"/>
              <a:gd name="connsiteX0" fmla="*/ 0 w 6440665"/>
              <a:gd name="connsiteY0" fmla="*/ 239151 h 1125471"/>
              <a:gd name="connsiteX1" fmla="*/ 6440665 w 6440665"/>
              <a:gd name="connsiteY1" fmla="*/ 0 h 1125471"/>
              <a:gd name="connsiteX2" fmla="*/ 6356259 w 6440665"/>
              <a:gd name="connsiteY2" fmla="*/ 1125471 h 1125471"/>
              <a:gd name="connsiteX3" fmla="*/ 0 w 6440665"/>
              <a:gd name="connsiteY3" fmla="*/ 1125471 h 1125471"/>
              <a:gd name="connsiteX4" fmla="*/ 0 w 6440665"/>
              <a:gd name="connsiteY4" fmla="*/ 239151 h 1125471"/>
              <a:gd name="connsiteX0" fmla="*/ 0 w 6440665"/>
              <a:gd name="connsiteY0" fmla="*/ 422031 h 1125471"/>
              <a:gd name="connsiteX1" fmla="*/ 6440665 w 6440665"/>
              <a:gd name="connsiteY1" fmla="*/ 0 h 1125471"/>
              <a:gd name="connsiteX2" fmla="*/ 6356259 w 6440665"/>
              <a:gd name="connsiteY2" fmla="*/ 1125471 h 1125471"/>
              <a:gd name="connsiteX3" fmla="*/ 0 w 6440665"/>
              <a:gd name="connsiteY3" fmla="*/ 1125471 h 1125471"/>
              <a:gd name="connsiteX4" fmla="*/ 0 w 6440665"/>
              <a:gd name="connsiteY4" fmla="*/ 422031 h 1125471"/>
              <a:gd name="connsiteX0" fmla="*/ 0 w 6440665"/>
              <a:gd name="connsiteY0" fmla="*/ 351693 h 1125471"/>
              <a:gd name="connsiteX1" fmla="*/ 6440665 w 6440665"/>
              <a:gd name="connsiteY1" fmla="*/ 0 h 1125471"/>
              <a:gd name="connsiteX2" fmla="*/ 6356259 w 6440665"/>
              <a:gd name="connsiteY2" fmla="*/ 1125471 h 1125471"/>
              <a:gd name="connsiteX3" fmla="*/ 0 w 6440665"/>
              <a:gd name="connsiteY3" fmla="*/ 1125471 h 1125471"/>
              <a:gd name="connsiteX4" fmla="*/ 0 w 6440665"/>
              <a:gd name="connsiteY4" fmla="*/ 351693 h 1125471"/>
              <a:gd name="connsiteX0" fmla="*/ 0 w 6609477"/>
              <a:gd name="connsiteY0" fmla="*/ 98475 h 872253"/>
              <a:gd name="connsiteX1" fmla="*/ 6609477 w 6609477"/>
              <a:gd name="connsiteY1" fmla="*/ 0 h 872253"/>
              <a:gd name="connsiteX2" fmla="*/ 6356259 w 6609477"/>
              <a:gd name="connsiteY2" fmla="*/ 872253 h 872253"/>
              <a:gd name="connsiteX3" fmla="*/ 0 w 6609477"/>
              <a:gd name="connsiteY3" fmla="*/ 872253 h 872253"/>
              <a:gd name="connsiteX4" fmla="*/ 0 w 6609477"/>
              <a:gd name="connsiteY4" fmla="*/ 98475 h 872253"/>
              <a:gd name="connsiteX0" fmla="*/ 0 w 6609477"/>
              <a:gd name="connsiteY0" fmla="*/ 98475 h 886321"/>
              <a:gd name="connsiteX1" fmla="*/ 6609477 w 6609477"/>
              <a:gd name="connsiteY1" fmla="*/ 0 h 886321"/>
              <a:gd name="connsiteX2" fmla="*/ 6496936 w 6609477"/>
              <a:gd name="connsiteY2" fmla="*/ 886321 h 886321"/>
              <a:gd name="connsiteX3" fmla="*/ 0 w 6609477"/>
              <a:gd name="connsiteY3" fmla="*/ 872253 h 886321"/>
              <a:gd name="connsiteX4" fmla="*/ 0 w 6609477"/>
              <a:gd name="connsiteY4" fmla="*/ 98475 h 88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9477" h="886321">
                <a:moveTo>
                  <a:pt x="0" y="98475"/>
                </a:moveTo>
                <a:lnTo>
                  <a:pt x="6609477" y="0"/>
                </a:lnTo>
                <a:lnTo>
                  <a:pt x="6496936" y="886321"/>
                </a:lnTo>
                <a:lnTo>
                  <a:pt x="0" y="872253"/>
                </a:lnTo>
                <a:lnTo>
                  <a:pt x="0" y="98475"/>
                </a:lnTo>
                <a:close/>
              </a:path>
            </a:pathLst>
          </a:custGeom>
          <a:solidFill>
            <a:srgbClr val="28A436"/>
          </a:solidFill>
          <a:ln>
            <a:solidFill>
              <a:srgbClr val="28A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Корпоративные</a:t>
            </a:r>
          </a:p>
        </p:txBody>
      </p:sp>
      <p:sp>
        <p:nvSpPr>
          <p:cNvPr id="8" name="Прямоугольник 32">
            <a:extLst>
              <a:ext uri="{FF2B5EF4-FFF2-40B4-BE49-F238E27FC236}">
                <a16:creationId xmlns="" xmlns:a16="http://schemas.microsoft.com/office/drawing/2014/main" id="{4F118A0E-2F6E-EA8D-AAAC-5AB6B3DA4101}"/>
              </a:ext>
            </a:extLst>
          </p:cNvPr>
          <p:cNvSpPr/>
          <p:nvPr/>
        </p:nvSpPr>
        <p:spPr>
          <a:xfrm>
            <a:off x="933161" y="807746"/>
            <a:ext cx="3099773" cy="669439"/>
          </a:xfrm>
          <a:custGeom>
            <a:avLst/>
            <a:gdLst>
              <a:gd name="connsiteX0" fmla="*/ 0 w 6356259"/>
              <a:gd name="connsiteY0" fmla="*/ 0 h 886320"/>
              <a:gd name="connsiteX1" fmla="*/ 6356259 w 6356259"/>
              <a:gd name="connsiteY1" fmla="*/ 0 h 886320"/>
              <a:gd name="connsiteX2" fmla="*/ 6356259 w 6356259"/>
              <a:gd name="connsiteY2" fmla="*/ 886320 h 886320"/>
              <a:gd name="connsiteX3" fmla="*/ 0 w 6356259"/>
              <a:gd name="connsiteY3" fmla="*/ 886320 h 886320"/>
              <a:gd name="connsiteX4" fmla="*/ 0 w 6356259"/>
              <a:gd name="connsiteY4" fmla="*/ 0 h 886320"/>
              <a:gd name="connsiteX0" fmla="*/ 0 w 6440665"/>
              <a:gd name="connsiteY0" fmla="*/ 239151 h 1125471"/>
              <a:gd name="connsiteX1" fmla="*/ 6440665 w 6440665"/>
              <a:gd name="connsiteY1" fmla="*/ 0 h 1125471"/>
              <a:gd name="connsiteX2" fmla="*/ 6356259 w 6440665"/>
              <a:gd name="connsiteY2" fmla="*/ 1125471 h 1125471"/>
              <a:gd name="connsiteX3" fmla="*/ 0 w 6440665"/>
              <a:gd name="connsiteY3" fmla="*/ 1125471 h 1125471"/>
              <a:gd name="connsiteX4" fmla="*/ 0 w 6440665"/>
              <a:gd name="connsiteY4" fmla="*/ 239151 h 1125471"/>
              <a:gd name="connsiteX0" fmla="*/ 0 w 6440665"/>
              <a:gd name="connsiteY0" fmla="*/ 422031 h 1125471"/>
              <a:gd name="connsiteX1" fmla="*/ 6440665 w 6440665"/>
              <a:gd name="connsiteY1" fmla="*/ 0 h 1125471"/>
              <a:gd name="connsiteX2" fmla="*/ 6356259 w 6440665"/>
              <a:gd name="connsiteY2" fmla="*/ 1125471 h 1125471"/>
              <a:gd name="connsiteX3" fmla="*/ 0 w 6440665"/>
              <a:gd name="connsiteY3" fmla="*/ 1125471 h 1125471"/>
              <a:gd name="connsiteX4" fmla="*/ 0 w 6440665"/>
              <a:gd name="connsiteY4" fmla="*/ 422031 h 1125471"/>
              <a:gd name="connsiteX0" fmla="*/ 0 w 6440665"/>
              <a:gd name="connsiteY0" fmla="*/ 351693 h 1125471"/>
              <a:gd name="connsiteX1" fmla="*/ 6440665 w 6440665"/>
              <a:gd name="connsiteY1" fmla="*/ 0 h 1125471"/>
              <a:gd name="connsiteX2" fmla="*/ 6356259 w 6440665"/>
              <a:gd name="connsiteY2" fmla="*/ 1125471 h 1125471"/>
              <a:gd name="connsiteX3" fmla="*/ 0 w 6440665"/>
              <a:gd name="connsiteY3" fmla="*/ 1125471 h 1125471"/>
              <a:gd name="connsiteX4" fmla="*/ 0 w 6440665"/>
              <a:gd name="connsiteY4" fmla="*/ 351693 h 1125471"/>
              <a:gd name="connsiteX0" fmla="*/ 0 w 6609477"/>
              <a:gd name="connsiteY0" fmla="*/ 98475 h 872253"/>
              <a:gd name="connsiteX1" fmla="*/ 6609477 w 6609477"/>
              <a:gd name="connsiteY1" fmla="*/ 0 h 872253"/>
              <a:gd name="connsiteX2" fmla="*/ 6356259 w 6609477"/>
              <a:gd name="connsiteY2" fmla="*/ 872253 h 872253"/>
              <a:gd name="connsiteX3" fmla="*/ 0 w 6609477"/>
              <a:gd name="connsiteY3" fmla="*/ 872253 h 872253"/>
              <a:gd name="connsiteX4" fmla="*/ 0 w 6609477"/>
              <a:gd name="connsiteY4" fmla="*/ 98475 h 872253"/>
              <a:gd name="connsiteX0" fmla="*/ 0 w 6609477"/>
              <a:gd name="connsiteY0" fmla="*/ 98475 h 886321"/>
              <a:gd name="connsiteX1" fmla="*/ 6609477 w 6609477"/>
              <a:gd name="connsiteY1" fmla="*/ 0 h 886321"/>
              <a:gd name="connsiteX2" fmla="*/ 6496936 w 6609477"/>
              <a:gd name="connsiteY2" fmla="*/ 886321 h 886321"/>
              <a:gd name="connsiteX3" fmla="*/ 0 w 6609477"/>
              <a:gd name="connsiteY3" fmla="*/ 872253 h 886321"/>
              <a:gd name="connsiteX4" fmla="*/ 0 w 6609477"/>
              <a:gd name="connsiteY4" fmla="*/ 98475 h 88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9477" h="886321">
                <a:moveTo>
                  <a:pt x="0" y="98475"/>
                </a:moveTo>
                <a:lnTo>
                  <a:pt x="6609477" y="0"/>
                </a:lnTo>
                <a:lnTo>
                  <a:pt x="6496936" y="886321"/>
                </a:lnTo>
                <a:lnTo>
                  <a:pt x="0" y="872253"/>
                </a:lnTo>
                <a:lnTo>
                  <a:pt x="0" y="98475"/>
                </a:lnTo>
                <a:close/>
              </a:path>
            </a:pathLst>
          </a:custGeom>
          <a:solidFill>
            <a:srgbClr val="28A436"/>
          </a:solidFill>
          <a:ln>
            <a:solidFill>
              <a:srgbClr val="28A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льготы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E8722C7D-D3AB-E408-E64E-10D7488FE853}"/>
              </a:ext>
            </a:extLst>
          </p:cNvPr>
          <p:cNvGrpSpPr/>
          <p:nvPr/>
        </p:nvGrpSpPr>
        <p:grpSpPr>
          <a:xfrm>
            <a:off x="336782" y="1668822"/>
            <a:ext cx="971318" cy="971318"/>
            <a:chOff x="6348220" y="1568612"/>
            <a:chExt cx="971318" cy="971318"/>
          </a:xfrm>
        </p:grpSpPr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EDC58D09-CCA6-0ABE-7E9F-1E9400B29BA9}"/>
                </a:ext>
              </a:extLst>
            </p:cNvPr>
            <p:cNvSpPr/>
            <p:nvPr/>
          </p:nvSpPr>
          <p:spPr>
            <a:xfrm>
              <a:off x="6348220" y="1568612"/>
              <a:ext cx="971318" cy="971318"/>
            </a:xfrm>
            <a:prstGeom prst="ellipse">
              <a:avLst/>
            </a:prstGeom>
            <a:noFill/>
            <a:ln w="38100">
              <a:solidFill>
                <a:srgbClr val="28A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>
              <a:extLst>
                <a:ext uri="{FF2B5EF4-FFF2-40B4-BE49-F238E27FC236}">
                  <a16:creationId xmlns="" xmlns:a16="http://schemas.microsoft.com/office/drawing/2014/main" id="{2F41C00C-EBCB-A79A-0A38-80A41DB45AAB}"/>
                </a:ext>
              </a:extLst>
            </p:cNvPr>
            <p:cNvGrpSpPr/>
            <p:nvPr/>
          </p:nvGrpSpPr>
          <p:grpSpPr>
            <a:xfrm>
              <a:off x="6517773" y="1757195"/>
              <a:ext cx="575732" cy="589394"/>
              <a:chOff x="8136467" y="2435554"/>
              <a:chExt cx="575732" cy="589394"/>
            </a:xfrm>
          </p:grpSpPr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="" xmlns:a16="http://schemas.microsoft.com/office/drawing/2014/main" id="{0AEB9EC0-9AD9-1646-6DDF-F50CCBFBD015}"/>
                  </a:ext>
                </a:extLst>
              </p:cNvPr>
              <p:cNvCxnSpPr/>
              <p:nvPr/>
            </p:nvCxnSpPr>
            <p:spPr>
              <a:xfrm flipH="1">
                <a:off x="8136467" y="2449216"/>
                <a:ext cx="575732" cy="575732"/>
              </a:xfrm>
              <a:prstGeom prst="line">
                <a:avLst/>
              </a:prstGeom>
              <a:ln w="38100">
                <a:solidFill>
                  <a:srgbClr val="28A4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Овал 12">
                <a:extLst>
                  <a:ext uri="{FF2B5EF4-FFF2-40B4-BE49-F238E27FC236}">
                    <a16:creationId xmlns="" xmlns:a16="http://schemas.microsoft.com/office/drawing/2014/main" id="{A8357EEF-7791-7B30-3ACE-E0454C77EADA}"/>
                  </a:ext>
                </a:extLst>
              </p:cNvPr>
              <p:cNvSpPr/>
              <p:nvPr/>
            </p:nvSpPr>
            <p:spPr>
              <a:xfrm>
                <a:off x="8220892" y="2435554"/>
                <a:ext cx="242871" cy="242871"/>
              </a:xfrm>
              <a:prstGeom prst="ellipse">
                <a:avLst/>
              </a:prstGeom>
              <a:noFill/>
              <a:ln w="38100">
                <a:solidFill>
                  <a:srgbClr val="28A4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>
                <a:extLst>
                  <a:ext uri="{FF2B5EF4-FFF2-40B4-BE49-F238E27FC236}">
                    <a16:creationId xmlns="" xmlns:a16="http://schemas.microsoft.com/office/drawing/2014/main" id="{E3C313EC-5830-D15E-F8FD-4D85900705DD}"/>
                  </a:ext>
                </a:extLst>
              </p:cNvPr>
              <p:cNvSpPr/>
              <p:nvPr/>
            </p:nvSpPr>
            <p:spPr>
              <a:xfrm>
                <a:off x="8469328" y="2737082"/>
                <a:ext cx="242871" cy="242871"/>
              </a:xfrm>
              <a:prstGeom prst="ellipse">
                <a:avLst/>
              </a:prstGeom>
              <a:noFill/>
              <a:ln w="38100">
                <a:solidFill>
                  <a:srgbClr val="28A4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3D4DFF79-BE54-05EA-A87E-8467A7844911}"/>
              </a:ext>
            </a:extLst>
          </p:cNvPr>
          <p:cNvGrpSpPr/>
          <p:nvPr/>
        </p:nvGrpSpPr>
        <p:grpSpPr>
          <a:xfrm>
            <a:off x="326976" y="2943341"/>
            <a:ext cx="971318" cy="971318"/>
            <a:chOff x="9618133" y="1551749"/>
            <a:chExt cx="971318" cy="971318"/>
          </a:xfrm>
        </p:grpSpPr>
        <p:grpSp>
          <p:nvGrpSpPr>
            <p:cNvPr id="23" name="Группа 22">
              <a:extLst>
                <a:ext uri="{FF2B5EF4-FFF2-40B4-BE49-F238E27FC236}">
                  <a16:creationId xmlns="" xmlns:a16="http://schemas.microsoft.com/office/drawing/2014/main" id="{375E1FD9-DC58-7D48-F6C1-3A9291FF921F}"/>
                </a:ext>
              </a:extLst>
            </p:cNvPr>
            <p:cNvGrpSpPr/>
            <p:nvPr/>
          </p:nvGrpSpPr>
          <p:grpSpPr>
            <a:xfrm>
              <a:off x="9841326" y="1890416"/>
              <a:ext cx="524933" cy="293984"/>
              <a:chOff x="8839200" y="2654865"/>
              <a:chExt cx="524933" cy="293984"/>
            </a:xfrm>
          </p:grpSpPr>
          <p:sp>
            <p:nvSpPr>
              <p:cNvPr id="18" name="Прямоугольник 17">
                <a:extLst>
                  <a:ext uri="{FF2B5EF4-FFF2-40B4-BE49-F238E27FC236}">
                    <a16:creationId xmlns="" xmlns:a16="http://schemas.microsoft.com/office/drawing/2014/main" id="{6BC6D7F6-4144-110E-910B-307CF0C444AC}"/>
                  </a:ext>
                </a:extLst>
              </p:cNvPr>
              <p:cNvSpPr/>
              <p:nvPr/>
            </p:nvSpPr>
            <p:spPr>
              <a:xfrm>
                <a:off x="8839200" y="2654865"/>
                <a:ext cx="524933" cy="293984"/>
              </a:xfrm>
              <a:prstGeom prst="rect">
                <a:avLst/>
              </a:prstGeom>
              <a:solidFill>
                <a:srgbClr val="28A4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="" xmlns:a16="http://schemas.microsoft.com/office/drawing/2014/main" id="{7FFCCC30-9833-3FC2-52A9-4B37244270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66200" y="2801857"/>
                <a:ext cx="27093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Овал 21">
              <a:extLst>
                <a:ext uri="{FF2B5EF4-FFF2-40B4-BE49-F238E27FC236}">
                  <a16:creationId xmlns="" xmlns:a16="http://schemas.microsoft.com/office/drawing/2014/main" id="{CA4491E8-1218-5C91-D6A0-2AE5F0378824}"/>
                </a:ext>
              </a:extLst>
            </p:cNvPr>
            <p:cNvSpPr/>
            <p:nvPr/>
          </p:nvSpPr>
          <p:spPr>
            <a:xfrm>
              <a:off x="9618133" y="1551749"/>
              <a:ext cx="971318" cy="971318"/>
            </a:xfrm>
            <a:prstGeom prst="ellipse">
              <a:avLst/>
            </a:prstGeom>
            <a:noFill/>
            <a:ln w="28575">
              <a:solidFill>
                <a:srgbClr val="28A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766DA648-53B6-3DF4-F0CC-419BA04197BC}"/>
              </a:ext>
            </a:extLst>
          </p:cNvPr>
          <p:cNvGrpSpPr/>
          <p:nvPr/>
        </p:nvGrpSpPr>
        <p:grpSpPr>
          <a:xfrm>
            <a:off x="336782" y="4187672"/>
            <a:ext cx="971318" cy="971318"/>
            <a:chOff x="7887874" y="2515217"/>
            <a:chExt cx="971318" cy="971318"/>
          </a:xfrm>
        </p:grpSpPr>
        <p:grpSp>
          <p:nvGrpSpPr>
            <p:cNvPr id="27" name="Группа 26">
              <a:extLst>
                <a:ext uri="{FF2B5EF4-FFF2-40B4-BE49-F238E27FC236}">
                  <a16:creationId xmlns="" xmlns:a16="http://schemas.microsoft.com/office/drawing/2014/main" id="{CC13FCD3-E5CC-5D42-90CA-F5BFF3ACC8C0}"/>
                </a:ext>
              </a:extLst>
            </p:cNvPr>
            <p:cNvGrpSpPr/>
            <p:nvPr/>
          </p:nvGrpSpPr>
          <p:grpSpPr>
            <a:xfrm>
              <a:off x="8094133" y="2837934"/>
              <a:ext cx="558800" cy="369332"/>
              <a:chOff x="8094133" y="2837934"/>
              <a:chExt cx="558800" cy="369332"/>
            </a:xfrm>
          </p:grpSpPr>
          <p:sp>
            <p:nvSpPr>
              <p:cNvPr id="24" name="Прямоугольник 23">
                <a:extLst>
                  <a:ext uri="{FF2B5EF4-FFF2-40B4-BE49-F238E27FC236}">
                    <a16:creationId xmlns="" xmlns:a16="http://schemas.microsoft.com/office/drawing/2014/main" id="{690079F8-0191-D82B-E41B-339A8FE90DBC}"/>
                  </a:ext>
                </a:extLst>
              </p:cNvPr>
              <p:cNvSpPr/>
              <p:nvPr/>
            </p:nvSpPr>
            <p:spPr>
              <a:xfrm>
                <a:off x="8094133" y="2873876"/>
                <a:ext cx="558800" cy="254000"/>
              </a:xfrm>
              <a:prstGeom prst="rect">
                <a:avLst/>
              </a:prstGeom>
              <a:solidFill>
                <a:srgbClr val="28A436"/>
              </a:solidFill>
              <a:ln>
                <a:solidFill>
                  <a:srgbClr val="28A4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F28355BE-244C-5A87-EFFE-13E59E6CA3DB}"/>
                  </a:ext>
                </a:extLst>
              </p:cNvPr>
              <p:cNvSpPr txBox="1"/>
              <p:nvPr/>
            </p:nvSpPr>
            <p:spPr>
              <a:xfrm>
                <a:off x="8221889" y="2837934"/>
                <a:ext cx="3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</a:rPr>
                  <a:t>Р</a:t>
                </a:r>
              </a:p>
            </p:txBody>
          </p:sp>
        </p:grpSp>
        <p:sp>
          <p:nvSpPr>
            <p:cNvPr id="26" name="Овал 25">
              <a:extLst>
                <a:ext uri="{FF2B5EF4-FFF2-40B4-BE49-F238E27FC236}">
                  <a16:creationId xmlns="" xmlns:a16="http://schemas.microsoft.com/office/drawing/2014/main" id="{E2E2D428-15D4-0C03-2C64-4683C653452B}"/>
                </a:ext>
              </a:extLst>
            </p:cNvPr>
            <p:cNvSpPr/>
            <p:nvPr/>
          </p:nvSpPr>
          <p:spPr>
            <a:xfrm>
              <a:off x="7887874" y="2515217"/>
              <a:ext cx="971318" cy="971318"/>
            </a:xfrm>
            <a:prstGeom prst="ellipse">
              <a:avLst/>
            </a:prstGeom>
            <a:noFill/>
            <a:ln w="28575">
              <a:solidFill>
                <a:srgbClr val="28A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4028F224-761F-2FD1-2EE0-D13A19539F13}"/>
              </a:ext>
            </a:extLst>
          </p:cNvPr>
          <p:cNvGrpSpPr/>
          <p:nvPr/>
        </p:nvGrpSpPr>
        <p:grpSpPr>
          <a:xfrm>
            <a:off x="238087" y="5392621"/>
            <a:ext cx="1060207" cy="1060207"/>
            <a:chOff x="3902093" y="2180158"/>
            <a:chExt cx="1060207" cy="1060207"/>
          </a:xfrm>
        </p:grpSpPr>
        <p:sp>
          <p:nvSpPr>
            <p:cNvPr id="28" name="Овал 27">
              <a:extLst>
                <a:ext uri="{FF2B5EF4-FFF2-40B4-BE49-F238E27FC236}">
                  <a16:creationId xmlns="" xmlns:a16="http://schemas.microsoft.com/office/drawing/2014/main" id="{4CF6BE82-CDF9-8CAE-9500-86C8C37E1DD4}"/>
                </a:ext>
              </a:extLst>
            </p:cNvPr>
            <p:cNvSpPr/>
            <p:nvPr/>
          </p:nvSpPr>
          <p:spPr>
            <a:xfrm>
              <a:off x="3902093" y="2180158"/>
              <a:ext cx="1060207" cy="1060207"/>
            </a:xfrm>
            <a:prstGeom prst="ellipse">
              <a:avLst/>
            </a:prstGeom>
            <a:noFill/>
            <a:ln w="28575">
              <a:solidFill>
                <a:srgbClr val="28A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="" xmlns:a16="http://schemas.microsoft.com/office/drawing/2014/main" id="{9E9DF384-CE35-B97D-7F6D-075BAA12F4F3}"/>
                </a:ext>
              </a:extLst>
            </p:cNvPr>
            <p:cNvGrpSpPr/>
            <p:nvPr/>
          </p:nvGrpSpPr>
          <p:grpSpPr>
            <a:xfrm>
              <a:off x="4161595" y="2214229"/>
              <a:ext cx="671800" cy="935372"/>
              <a:chOff x="4161595" y="2214229"/>
              <a:chExt cx="671800" cy="935372"/>
            </a:xfrm>
          </p:grpSpPr>
          <p:sp>
            <p:nvSpPr>
              <p:cNvPr id="29" name="Прямоугольник 28">
                <a:extLst>
                  <a:ext uri="{FF2B5EF4-FFF2-40B4-BE49-F238E27FC236}">
                    <a16:creationId xmlns="" xmlns:a16="http://schemas.microsoft.com/office/drawing/2014/main" id="{2DB1A8A1-AF47-BDA9-EF96-04FE04D81022}"/>
                  </a:ext>
                </a:extLst>
              </p:cNvPr>
              <p:cNvSpPr/>
              <p:nvPr/>
            </p:nvSpPr>
            <p:spPr>
              <a:xfrm>
                <a:off x="4233825" y="2346589"/>
                <a:ext cx="346062" cy="803012"/>
              </a:xfrm>
              <a:prstGeom prst="rect">
                <a:avLst/>
              </a:prstGeom>
              <a:solidFill>
                <a:srgbClr val="28A4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>
                <a:extLst>
                  <a:ext uri="{FF2B5EF4-FFF2-40B4-BE49-F238E27FC236}">
                    <a16:creationId xmlns="" xmlns:a16="http://schemas.microsoft.com/office/drawing/2014/main" id="{EE21A078-49D3-3468-B959-43C3BE1F1C6F}"/>
                  </a:ext>
                </a:extLst>
              </p:cNvPr>
              <p:cNvSpPr/>
              <p:nvPr/>
            </p:nvSpPr>
            <p:spPr>
              <a:xfrm>
                <a:off x="4432197" y="2214229"/>
                <a:ext cx="147690" cy="147690"/>
              </a:xfrm>
              <a:prstGeom prst="rect">
                <a:avLst/>
              </a:prstGeom>
              <a:solidFill>
                <a:srgbClr val="0348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91BF8B8F-C8E9-0F6F-3DCD-0A0F8A3AFD85}"/>
                  </a:ext>
                </a:extLst>
              </p:cNvPr>
              <p:cNvSpPr txBox="1"/>
              <p:nvPr/>
            </p:nvSpPr>
            <p:spPr>
              <a:xfrm>
                <a:off x="4161595" y="2575091"/>
                <a:ext cx="671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Milk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FFB0DCB-781D-A3DD-A13D-E5BB2FB2DAFA}"/>
              </a:ext>
            </a:extLst>
          </p:cNvPr>
          <p:cNvSpPr txBox="1"/>
          <p:nvPr/>
        </p:nvSpPr>
        <p:spPr>
          <a:xfrm>
            <a:off x="1337149" y="2014747"/>
            <a:ext cx="4477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Скидки на продукцию Компании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C789EBA-E6EE-B977-690E-CAF81AE6706E}"/>
              </a:ext>
            </a:extLst>
          </p:cNvPr>
          <p:cNvSpPr txBox="1"/>
          <p:nvPr/>
        </p:nvSpPr>
        <p:spPr>
          <a:xfrm>
            <a:off x="1337149" y="3274207"/>
            <a:ext cx="4867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Материальная помощь при рождении детей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D342730-690F-ED4A-5187-0A4297E9ACB6}"/>
              </a:ext>
            </a:extLst>
          </p:cNvPr>
          <p:cNvSpPr txBox="1"/>
          <p:nvPr/>
        </p:nvSpPr>
        <p:spPr>
          <a:xfrm>
            <a:off x="1337149" y="4427463"/>
            <a:ext cx="5908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Юбилей от 45 лет (50, 55, 60, 65 лет)-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7 000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рублей 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или ценный подарок от руководителя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BEB5CE0-0D9C-CE36-9C4B-F1B9ED52B4DD}"/>
              </a:ext>
            </a:extLst>
          </p:cNvPr>
          <p:cNvSpPr txBox="1"/>
          <p:nvPr/>
        </p:nvSpPr>
        <p:spPr>
          <a:xfrm>
            <a:off x="1337149" y="5630336"/>
            <a:ext cx="210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Льготное питание</a:t>
            </a:r>
          </a:p>
        </p:txBody>
      </p:sp>
      <p:sp>
        <p:nvSpPr>
          <p:cNvPr id="42" name="Трапеция 41">
            <a:extLst>
              <a:ext uri="{FF2B5EF4-FFF2-40B4-BE49-F238E27FC236}">
                <a16:creationId xmlns="" xmlns:a16="http://schemas.microsoft.com/office/drawing/2014/main" id="{32B22286-FA61-CAA1-8DCA-96443E166C9A}"/>
              </a:ext>
            </a:extLst>
          </p:cNvPr>
          <p:cNvSpPr/>
          <p:nvPr/>
        </p:nvSpPr>
        <p:spPr>
          <a:xfrm>
            <a:off x="6377227" y="614371"/>
            <a:ext cx="7589625" cy="6600576"/>
          </a:xfrm>
          <a:prstGeom prst="trapezoid">
            <a:avLst/>
          </a:prstGeom>
          <a:solidFill>
            <a:srgbClr val="28A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CE464D61-3A68-8D79-C04F-B399532CE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641" y="1683294"/>
            <a:ext cx="3709327" cy="3709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297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рапеция 4">
            <a:extLst>
              <a:ext uri="{FF2B5EF4-FFF2-40B4-BE49-F238E27FC236}">
                <a16:creationId xmlns="" xmlns:a16="http://schemas.microsoft.com/office/drawing/2014/main" id="{35B6340B-BA84-C79B-89D3-E7DDF8BF3AEC}"/>
              </a:ext>
            </a:extLst>
          </p:cNvPr>
          <p:cNvSpPr/>
          <p:nvPr/>
        </p:nvSpPr>
        <p:spPr>
          <a:xfrm>
            <a:off x="-4360528" y="0"/>
            <a:ext cx="13263188" cy="11342108"/>
          </a:xfrm>
          <a:prstGeom prst="trapezoid">
            <a:avLst/>
          </a:prstGeom>
          <a:solidFill>
            <a:srgbClr val="034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83C0599-3B25-4ED7-889C-2226B68AB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0" t="1170" r="15230" b="-1170"/>
          <a:stretch/>
        </p:blipFill>
        <p:spPr>
          <a:xfrm>
            <a:off x="7333790" y="874104"/>
            <a:ext cx="2391610" cy="2391610"/>
          </a:xfrm>
          <a:prstGeom prst="ellipse">
            <a:avLst/>
          </a:prstGeom>
          <a:ln w="38100">
            <a:noFill/>
          </a:ln>
        </p:spPr>
      </p:pic>
      <p:sp>
        <p:nvSpPr>
          <p:cNvPr id="4" name="Трапеция 3">
            <a:extLst>
              <a:ext uri="{FF2B5EF4-FFF2-40B4-BE49-F238E27FC236}">
                <a16:creationId xmlns="" xmlns:a16="http://schemas.microsoft.com/office/drawing/2014/main" id="{DC7EB538-4418-2245-5F0C-409195B4E12A}"/>
              </a:ext>
            </a:extLst>
          </p:cNvPr>
          <p:cNvSpPr/>
          <p:nvPr/>
        </p:nvSpPr>
        <p:spPr>
          <a:xfrm>
            <a:off x="-4720856" y="-27351"/>
            <a:ext cx="13263187" cy="11342108"/>
          </a:xfrm>
          <a:prstGeom prst="trapezoid">
            <a:avLst/>
          </a:prstGeom>
          <a:solidFill>
            <a:srgbClr val="0CB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B0ABAF2-8AD8-47EE-B153-7AC41B7DAB95}"/>
              </a:ext>
            </a:extLst>
          </p:cNvPr>
          <p:cNvSpPr/>
          <p:nvPr/>
        </p:nvSpPr>
        <p:spPr>
          <a:xfrm>
            <a:off x="315255" y="304803"/>
            <a:ext cx="77179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ru-RU" sz="3200" b="1" spc="-64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Корпоративное </a:t>
            </a:r>
          </a:p>
          <a:p>
            <a:pPr lvl="0">
              <a:lnSpc>
                <a:spcPts val="3000"/>
              </a:lnSpc>
            </a:pPr>
            <a:r>
              <a:rPr lang="ru-RU" sz="3200" b="1" spc="-64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обучение</a:t>
            </a:r>
            <a:endParaRPr lang="en-US" sz="3200" b="1" spc="-64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5A408DF-AAA8-49F5-A928-31D6537E9353}"/>
              </a:ext>
            </a:extLst>
          </p:cNvPr>
          <p:cNvSpPr/>
          <p:nvPr/>
        </p:nvSpPr>
        <p:spPr>
          <a:xfrm>
            <a:off x="168298" y="1336402"/>
            <a:ext cx="68203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spc="78" dirty="0">
                <a:solidFill>
                  <a:srgbClr val="03482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Корпоративная академия </a:t>
            </a:r>
          </a:p>
          <a:p>
            <a:pPr lvl="0"/>
            <a:r>
              <a:rPr lang="ru-RU" sz="2400" b="1" spc="78" dirty="0">
                <a:solidFill>
                  <a:srgbClr val="03482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ЭкоНива </a:t>
            </a:r>
          </a:p>
          <a:p>
            <a:pPr lvl="0"/>
            <a:r>
              <a:rPr lang="ru-RU" sz="2000" spc="78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обеспечивает как внутреннее обучение</a:t>
            </a:r>
          </a:p>
          <a:p>
            <a:pPr lvl="0"/>
            <a:r>
              <a:rPr lang="ru-RU" sz="2000" spc="78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сотрудников по различным </a:t>
            </a:r>
            <a:r>
              <a:rPr lang="ru-RU" sz="2000" spc="78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направлениям, </a:t>
            </a:r>
            <a:endParaRPr lang="ru-RU" sz="2000" spc="78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ru-RU" sz="2000" spc="78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так и внешнее с привлечением лучших </a:t>
            </a:r>
          </a:p>
          <a:p>
            <a:pPr lvl="0"/>
            <a:r>
              <a:rPr lang="ru-RU" sz="2000" spc="78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экспертов.</a:t>
            </a:r>
          </a:p>
          <a:p>
            <a:pPr lvl="0"/>
            <a:r>
              <a:rPr lang="ru-RU" sz="2000" spc="78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Внутренне обучение включает себя </a:t>
            </a:r>
          </a:p>
          <a:p>
            <a:pPr lvl="0"/>
            <a:r>
              <a:rPr lang="ru-RU" sz="2000" spc="78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множество программ по отраслям.</a:t>
            </a:r>
          </a:p>
          <a:p>
            <a:pPr lvl="0"/>
            <a:r>
              <a:rPr lang="ru-RU" sz="2000" spc="78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Обучение, повышение квалификации, </a:t>
            </a:r>
          </a:p>
          <a:p>
            <a:pPr lvl="0"/>
            <a:r>
              <a:rPr lang="ru-RU" sz="2000" spc="78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посещение форумов и выставок доступно </a:t>
            </a:r>
          </a:p>
          <a:p>
            <a:pPr lvl="0"/>
            <a:r>
              <a:rPr lang="ru-RU" sz="2000" spc="78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каждого сотрудника от </a:t>
            </a:r>
            <a:r>
              <a:rPr lang="ru-RU" sz="2000" spc="78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строителя </a:t>
            </a:r>
            <a:endParaRPr lang="ru-RU" sz="2000" spc="78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ru-RU" sz="2000" spc="78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 старшего бухгалтера.</a:t>
            </a:r>
          </a:p>
          <a:p>
            <a:pPr lvl="0"/>
            <a:endParaRPr lang="en-US" sz="1600" b="1" spc="78" dirty="0">
              <a:solidFill>
                <a:srgbClr val="094C2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 descr="Изображение выглядит как текст, человек, стол, в помещении&#10;&#10;Автоматически созданное описание">
            <a:extLst>
              <a:ext uri="{FF2B5EF4-FFF2-40B4-BE49-F238E27FC236}">
                <a16:creationId xmlns="" xmlns:a16="http://schemas.microsoft.com/office/drawing/2014/main" id="{8F81EC2B-F59D-BC94-CEF0-13F63058D4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r="12500"/>
          <a:stretch/>
        </p:blipFill>
        <p:spPr>
          <a:xfrm>
            <a:off x="9632092" y="2069909"/>
            <a:ext cx="2391610" cy="2391610"/>
          </a:xfrm>
          <a:prstGeom prst="ellipse">
            <a:avLst/>
          </a:prstGeom>
          <a:ln w="38100">
            <a:noFill/>
          </a:ln>
        </p:spPr>
      </p:pic>
      <p:pic>
        <p:nvPicPr>
          <p:cNvPr id="11" name="Рисунок 10" descr="Изображение выглядит как текст, человек, группа, в помещении&#10;&#10;Автоматически созданное описание">
            <a:extLst>
              <a:ext uri="{FF2B5EF4-FFF2-40B4-BE49-F238E27FC236}">
                <a16:creationId xmlns="" xmlns:a16="http://schemas.microsoft.com/office/drawing/2014/main" id="{44600A97-06CA-6207-B501-F9608E1EC8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84" r="13984"/>
          <a:stretch/>
        </p:blipFill>
        <p:spPr>
          <a:xfrm>
            <a:off x="7442210" y="3721671"/>
            <a:ext cx="2763148" cy="2763148"/>
          </a:xfrm>
          <a:prstGeom prst="ellipse">
            <a:avLst/>
          </a:prstGeom>
          <a:ln w="38100">
            <a:noFill/>
          </a:ln>
        </p:spPr>
      </p:pic>
    </p:spTree>
    <p:extLst>
      <p:ext uri="{BB962C8B-B14F-4D97-AF65-F5344CB8AC3E}">
        <p14:creationId xmlns="" xmlns:p14="http://schemas.microsoft.com/office/powerpoint/2010/main" val="203639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E0FB-972C-3341-AC0E-0DE9B1A00E0F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954" b="18876"/>
          <a:stretch/>
        </p:blipFill>
        <p:spPr>
          <a:xfrm>
            <a:off x="1898074" y="3309550"/>
            <a:ext cx="8409708" cy="3548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94217" y="844677"/>
            <a:ext cx="54618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</a:t>
            </a:r>
            <a:r>
              <a:rPr lang="ru-RU" sz="2000" b="1" i="1" u="sng" dirty="0" smtClean="0"/>
              <a:t>Контакты </a:t>
            </a:r>
            <a:endParaRPr lang="ru-RU" sz="2000" b="1" i="1" u="sng" dirty="0"/>
          </a:p>
          <a:p>
            <a:pPr algn="ctr"/>
            <a:r>
              <a:rPr lang="ru-RU" sz="2000" b="1" i="1" dirty="0" smtClean="0"/>
              <a:t>Начальник отдела </a:t>
            </a:r>
            <a:r>
              <a:rPr lang="ru-RU" sz="2000" b="1" i="1" dirty="0"/>
              <a:t>кадров </a:t>
            </a:r>
            <a:endParaRPr lang="ru-RU" sz="2000" b="1" i="1" dirty="0" smtClean="0"/>
          </a:p>
          <a:p>
            <a:pPr algn="ctr"/>
            <a:r>
              <a:rPr lang="ru-RU" sz="2800" b="1" i="1" dirty="0" smtClean="0"/>
              <a:t>Юлия Цуркова</a:t>
            </a:r>
          </a:p>
          <a:p>
            <a:pPr algn="ctr"/>
            <a:r>
              <a:rPr lang="ru-RU" sz="4000" b="1" i="1" dirty="0" smtClean="0"/>
              <a:t>8(980</a:t>
            </a:r>
            <a:r>
              <a:rPr lang="ru-RU" sz="4000" b="1" i="1" dirty="0"/>
              <a:t>) </a:t>
            </a:r>
            <a:r>
              <a:rPr lang="ru-RU" sz="4000" b="1" i="1" dirty="0" smtClean="0"/>
              <a:t>510-64-07</a:t>
            </a:r>
            <a:endParaRPr lang="ru-RU" sz="4000" b="1" dirty="0"/>
          </a:p>
          <a:p>
            <a:pPr algn="ctr"/>
            <a:r>
              <a:rPr lang="en-US" sz="2800" b="1" i="1" dirty="0">
                <a:solidFill>
                  <a:srgbClr val="034825"/>
                </a:solidFill>
              </a:rPr>
              <a:t>yuliya.tsurkova@ekoniva-apk.com</a:t>
            </a:r>
            <a:endParaRPr lang="ru-RU" sz="2800" dirty="0">
              <a:solidFill>
                <a:srgbClr val="03482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232" y="41798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НиваСтрой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682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Новая презетация_АПК" id="{D25C3E78-3481-4046-9358-08B560B34B46}" vid="{8BF94756-7C7D-4DED-A59E-ACFFD55EF69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035AD1EF55AF3488AEBE96ACB6C0208" ma:contentTypeVersion="12" ma:contentTypeDescription="Создание документа." ma:contentTypeScope="" ma:versionID="713c2862ba4915deec23859899835132">
  <xsd:schema xmlns:xsd="http://www.w3.org/2001/XMLSchema" xmlns:xs="http://www.w3.org/2001/XMLSchema" xmlns:p="http://schemas.microsoft.com/office/2006/metadata/properties" xmlns:ns3="20f4105c-40c9-408f-a070-fa853617b0d6" xmlns:ns4="6d384961-6574-4627-a414-fe4a739ccb4e" targetNamespace="http://schemas.microsoft.com/office/2006/metadata/properties" ma:root="true" ma:fieldsID="66a6e35ee56172a5298d8d64351af659" ns3:_="" ns4:_="">
    <xsd:import namespace="20f4105c-40c9-408f-a070-fa853617b0d6"/>
    <xsd:import namespace="6d384961-6574-4627-a414-fe4a739ccb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4105c-40c9-408f-a070-fa853617b0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84961-6574-4627-a414-fe4a739ccb4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94E98F-041B-4F47-A8B4-F943808282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f4105c-40c9-408f-a070-fa853617b0d6"/>
    <ds:schemaRef ds:uri="6d384961-6574-4627-a414-fe4a739ccb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8EF269-A7CB-4353-958B-508F48EA41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A03D2C-2D86-4E16-9213-65F5A6408988}">
  <ds:schemaRefs>
    <ds:schemaRef ds:uri="http://schemas.openxmlformats.org/package/2006/metadata/core-properties"/>
    <ds:schemaRef ds:uri="6d384961-6574-4627-a414-fe4a739ccb4e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20f4105c-40c9-408f-a070-fa853617b0d6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Новая презетация_АПК</Template>
  <TotalTime>9967</TotalTime>
  <Words>190</Words>
  <Application>Microsoft Office PowerPoint</Application>
  <PresentationFormat>Произвольный</PresentationFormat>
  <Paragraphs>56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Петрова</dc:creator>
  <cp:lastModifiedBy>адмистрация </cp:lastModifiedBy>
  <cp:revision>407</cp:revision>
  <cp:lastPrinted>2020-05-25T06:09:04Z</cp:lastPrinted>
  <dcterms:created xsi:type="dcterms:W3CDTF">2019-08-16T08:10:57Z</dcterms:created>
  <dcterms:modified xsi:type="dcterms:W3CDTF">2025-07-31T04:06:58Z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0x0101006035AD1EF55AF3488AEBE96ACB6C0208</vt:lpwstr>
  </property>
</Properties>
</file>