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9" r:id="rId2"/>
    <p:sldId id="262" r:id="rId3"/>
    <p:sldId id="285" r:id="rId4"/>
    <p:sldId id="280" r:id="rId5"/>
    <p:sldId id="303" r:id="rId6"/>
    <p:sldId id="302" r:id="rId7"/>
    <p:sldId id="272" r:id="rId8"/>
    <p:sldId id="274" r:id="rId9"/>
    <p:sldId id="286" r:id="rId10"/>
    <p:sldId id="287" r:id="rId11"/>
    <p:sldId id="304" r:id="rId12"/>
    <p:sldId id="305" r:id="rId13"/>
    <p:sldId id="291" r:id="rId14"/>
    <p:sldId id="293" r:id="rId15"/>
    <p:sldId id="297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2924"/>
    <a:srgbClr val="5A352B"/>
    <a:srgbClr val="C5996A"/>
    <a:srgbClr val="F7F2ED"/>
    <a:srgbClr val="E0CDBE"/>
    <a:srgbClr val="B58861"/>
    <a:srgbClr val="000000"/>
    <a:srgbClr val="B58862"/>
    <a:srgbClr val="E7D8CB"/>
    <a:srgbClr val="CEE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94660"/>
  </p:normalViewPr>
  <p:slideViewPr>
    <p:cSldViewPr snapToGrid="0">
      <p:cViewPr varScale="1">
        <p:scale>
          <a:sx n="94" d="100"/>
          <a:sy n="94" d="100"/>
        </p:scale>
        <p:origin x="4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icrofund.ru/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icrofund.ru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icrofund.ru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icrofund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466C6D-B909-43B6-A369-1650C795885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1BC380-25DB-4EEB-BA1F-8F3B96CF1380}">
      <dgm:prSet phldrT="[Текст]"/>
      <dgm:spPr>
        <a:solidFill>
          <a:srgbClr val="B58861"/>
        </a:solidFill>
        <a:ln>
          <a:solidFill>
            <a:srgbClr val="4B2924"/>
          </a:solidFill>
        </a:ln>
      </dgm:spPr>
      <dgm:t>
        <a:bodyPr/>
        <a:lstStyle/>
        <a:p>
          <a:r>
            <a:rPr lang="ru-RU" dirty="0" smtClean="0"/>
            <a:t>Внешние документы</a:t>
          </a:r>
          <a:endParaRPr lang="ru-RU" dirty="0"/>
        </a:p>
      </dgm:t>
    </dgm:pt>
    <dgm:pt modelId="{1DDFCA11-5D97-4FF4-8680-73F339B076A2}" type="parTrans" cxnId="{6E37E5EC-60CC-489A-B90D-FF2B537D9785}">
      <dgm:prSet/>
      <dgm:spPr/>
      <dgm:t>
        <a:bodyPr/>
        <a:lstStyle/>
        <a:p>
          <a:endParaRPr lang="ru-RU"/>
        </a:p>
      </dgm:t>
    </dgm:pt>
    <dgm:pt modelId="{AB14097B-01EB-4960-B1E8-CA73F98F12CF}" type="sibTrans" cxnId="{6E37E5EC-60CC-489A-B90D-FF2B537D9785}">
      <dgm:prSet/>
      <dgm:spPr/>
      <dgm:t>
        <a:bodyPr/>
        <a:lstStyle/>
        <a:p>
          <a:endParaRPr lang="ru-RU"/>
        </a:p>
      </dgm:t>
    </dgm:pt>
    <dgm:pt modelId="{5803B202-E65F-43A6-A789-90970F966B03}">
      <dgm:prSet phldrT="[Текст]"/>
      <dgm:spPr>
        <a:solidFill>
          <a:srgbClr val="F0E7E0"/>
        </a:solidFill>
        <a:ln>
          <a:solidFill>
            <a:srgbClr val="4B2924"/>
          </a:solidFill>
        </a:ln>
      </dgm:spPr>
      <dgm:t>
        <a:bodyPr/>
        <a:lstStyle/>
        <a:p>
          <a:r>
            <a:rPr lang="ru-RU" i="1" dirty="0" smtClean="0"/>
            <a:t>справка из налоговой</a:t>
          </a:r>
          <a:endParaRPr lang="ru-RU" dirty="0"/>
        </a:p>
      </dgm:t>
    </dgm:pt>
    <dgm:pt modelId="{1C576F8E-2EAF-47AE-8A34-5F3329C0C524}" type="parTrans" cxnId="{527332C3-4946-4E2D-B825-94A9056AFA41}">
      <dgm:prSet/>
      <dgm:spPr>
        <a:ln>
          <a:solidFill>
            <a:srgbClr val="4B2924"/>
          </a:solidFill>
        </a:ln>
      </dgm:spPr>
      <dgm:t>
        <a:bodyPr/>
        <a:lstStyle/>
        <a:p>
          <a:endParaRPr lang="ru-RU"/>
        </a:p>
      </dgm:t>
    </dgm:pt>
    <dgm:pt modelId="{42799695-38E7-4A5F-A2BC-CDF8A4FF8AA1}" type="sibTrans" cxnId="{527332C3-4946-4E2D-B825-94A9056AFA41}">
      <dgm:prSet/>
      <dgm:spPr/>
      <dgm:t>
        <a:bodyPr/>
        <a:lstStyle/>
        <a:p>
          <a:endParaRPr lang="ru-RU"/>
        </a:p>
      </dgm:t>
    </dgm:pt>
    <dgm:pt modelId="{E0911921-700A-4FC7-BB27-1A0E5B9069B6}">
      <dgm:prSet phldrT="[Текст]"/>
      <dgm:spPr>
        <a:solidFill>
          <a:srgbClr val="F0E7E0"/>
        </a:solidFill>
        <a:ln>
          <a:solidFill>
            <a:srgbClr val="4B2924"/>
          </a:solidFill>
        </a:ln>
      </dgm:spPr>
      <dgm:t>
        <a:bodyPr/>
        <a:lstStyle/>
        <a:p>
          <a:r>
            <a:rPr lang="ru-RU" i="1" dirty="0" smtClean="0"/>
            <a:t>справка из банка</a:t>
          </a:r>
          <a:endParaRPr lang="ru-RU" dirty="0"/>
        </a:p>
      </dgm:t>
    </dgm:pt>
    <dgm:pt modelId="{B548E53C-AD75-4BAD-B8AE-0CA78C546887}" type="parTrans" cxnId="{1C6546F7-C2C6-4712-8225-1C2E103B8731}">
      <dgm:prSet/>
      <dgm:spPr>
        <a:ln>
          <a:solidFill>
            <a:srgbClr val="4B2924"/>
          </a:solidFill>
        </a:ln>
      </dgm:spPr>
      <dgm:t>
        <a:bodyPr/>
        <a:lstStyle/>
        <a:p>
          <a:endParaRPr lang="ru-RU"/>
        </a:p>
      </dgm:t>
    </dgm:pt>
    <dgm:pt modelId="{126A36AE-0E55-4DAD-9ECA-9219535A659F}" type="sibTrans" cxnId="{1C6546F7-C2C6-4712-8225-1C2E103B8731}">
      <dgm:prSet/>
      <dgm:spPr/>
      <dgm:t>
        <a:bodyPr/>
        <a:lstStyle/>
        <a:p>
          <a:endParaRPr lang="ru-RU"/>
        </a:p>
      </dgm:t>
    </dgm:pt>
    <dgm:pt modelId="{7B5F5FDD-E325-454A-A391-B21132D174BE}">
      <dgm:prSet phldrT="[Текст]"/>
      <dgm:spPr>
        <a:solidFill>
          <a:srgbClr val="B58861"/>
        </a:solidFill>
        <a:ln>
          <a:solidFill>
            <a:srgbClr val="4B2924"/>
          </a:solidFill>
        </a:ln>
      </dgm:spPr>
      <dgm:t>
        <a:bodyPr/>
        <a:lstStyle/>
        <a:p>
          <a:r>
            <a:rPr lang="ru-RU" dirty="0" smtClean="0"/>
            <a:t>Внутренние</a:t>
          </a:r>
          <a:r>
            <a:rPr lang="ru-RU" b="1" dirty="0" smtClean="0"/>
            <a:t> </a:t>
          </a:r>
          <a:r>
            <a:rPr lang="ru-RU" dirty="0" smtClean="0"/>
            <a:t>документы</a:t>
          </a:r>
          <a:endParaRPr lang="ru-RU" dirty="0"/>
        </a:p>
      </dgm:t>
    </dgm:pt>
    <dgm:pt modelId="{B7D46D87-9656-4DAD-B556-1D9D6041AE56}" type="parTrans" cxnId="{681B0944-CC2E-4DBB-BBC5-11859539C83B}">
      <dgm:prSet/>
      <dgm:spPr/>
      <dgm:t>
        <a:bodyPr/>
        <a:lstStyle/>
        <a:p>
          <a:endParaRPr lang="ru-RU"/>
        </a:p>
      </dgm:t>
    </dgm:pt>
    <dgm:pt modelId="{F9AB3585-E88E-4B4B-8381-C23E584E2E74}" type="sibTrans" cxnId="{681B0944-CC2E-4DBB-BBC5-11859539C83B}">
      <dgm:prSet/>
      <dgm:spPr/>
      <dgm:t>
        <a:bodyPr/>
        <a:lstStyle/>
        <a:p>
          <a:endParaRPr lang="ru-RU"/>
        </a:p>
      </dgm:t>
    </dgm:pt>
    <dgm:pt modelId="{202B6504-64A8-48B6-B4C9-DC7ACACC8095}">
      <dgm:prSet phldrT="[Текст]"/>
      <dgm:spPr>
        <a:solidFill>
          <a:srgbClr val="F0E7E0"/>
        </a:solidFill>
        <a:ln>
          <a:solidFill>
            <a:srgbClr val="4B2924"/>
          </a:solidFill>
        </a:ln>
      </dgm:spPr>
      <dgm:t>
        <a:bodyPr/>
        <a:lstStyle/>
        <a:p>
          <a:r>
            <a:rPr lang="ru-RU" i="1" dirty="0" smtClean="0"/>
            <a:t>финансовая отчетность</a:t>
          </a:r>
          <a:endParaRPr lang="ru-RU" dirty="0"/>
        </a:p>
      </dgm:t>
    </dgm:pt>
    <dgm:pt modelId="{DED38923-E7E5-424B-9C45-0A06BA7E4B6D}" type="parTrans" cxnId="{083E3A17-529D-40E3-8348-A65351669C6C}">
      <dgm:prSet/>
      <dgm:spPr>
        <a:ln>
          <a:solidFill>
            <a:srgbClr val="4B2924"/>
          </a:solidFill>
        </a:ln>
      </dgm:spPr>
      <dgm:t>
        <a:bodyPr/>
        <a:lstStyle/>
        <a:p>
          <a:endParaRPr lang="ru-RU"/>
        </a:p>
      </dgm:t>
    </dgm:pt>
    <dgm:pt modelId="{B54EE906-99B7-4110-95D5-EC0DD03558A2}" type="sibTrans" cxnId="{083E3A17-529D-40E3-8348-A65351669C6C}">
      <dgm:prSet/>
      <dgm:spPr/>
      <dgm:t>
        <a:bodyPr/>
        <a:lstStyle/>
        <a:p>
          <a:endParaRPr lang="ru-RU"/>
        </a:p>
      </dgm:t>
    </dgm:pt>
    <dgm:pt modelId="{692FC2D0-B650-4F94-A0AB-F145887AA68A}">
      <dgm:prSet phldrT="[Текст]"/>
      <dgm:spPr>
        <a:solidFill>
          <a:srgbClr val="F0E7E0"/>
        </a:solidFill>
        <a:ln>
          <a:solidFill>
            <a:srgbClr val="4B2924"/>
          </a:solidFill>
        </a:ln>
      </dgm:spPr>
      <dgm:t>
        <a:bodyPr/>
        <a:lstStyle/>
        <a:p>
          <a:r>
            <a:rPr lang="ru-RU" i="1" dirty="0" smtClean="0"/>
            <a:t>свидетельства о регистрации</a:t>
          </a:r>
          <a:endParaRPr lang="ru-RU" dirty="0"/>
        </a:p>
      </dgm:t>
    </dgm:pt>
    <dgm:pt modelId="{92C97C11-3C9C-4F3A-BE72-BAC02012A5BC}" type="parTrans" cxnId="{382B6771-C262-46F0-8258-360DE5F0DC4A}">
      <dgm:prSet/>
      <dgm:spPr>
        <a:ln>
          <a:solidFill>
            <a:srgbClr val="4B2924"/>
          </a:solidFill>
        </a:ln>
      </dgm:spPr>
      <dgm:t>
        <a:bodyPr/>
        <a:lstStyle/>
        <a:p>
          <a:endParaRPr lang="ru-RU"/>
        </a:p>
      </dgm:t>
    </dgm:pt>
    <dgm:pt modelId="{028CE516-8DD2-400D-A1C6-9F000618DB3B}" type="sibTrans" cxnId="{382B6771-C262-46F0-8258-360DE5F0DC4A}">
      <dgm:prSet/>
      <dgm:spPr/>
      <dgm:t>
        <a:bodyPr/>
        <a:lstStyle/>
        <a:p>
          <a:endParaRPr lang="ru-RU"/>
        </a:p>
      </dgm:t>
    </dgm:pt>
    <dgm:pt modelId="{A4F54D09-A149-4EC4-A49E-6FB3C3EC9383}">
      <dgm:prSet phldrT="[Текст]"/>
      <dgm:spPr>
        <a:solidFill>
          <a:srgbClr val="F0E7E0"/>
        </a:solidFill>
        <a:ln>
          <a:solidFill>
            <a:srgbClr val="4B2924"/>
          </a:solidFill>
        </a:ln>
      </dgm:spPr>
      <dgm:t>
        <a:bodyPr/>
        <a:lstStyle/>
        <a:p>
          <a:r>
            <a:rPr lang="ru-RU" altLang="ru-RU" dirty="0" smtClean="0"/>
            <a:t>внутренние </a:t>
          </a:r>
          <a:r>
            <a:rPr lang="ru-RU" i="1" dirty="0" smtClean="0"/>
            <a:t>справки</a:t>
          </a:r>
          <a:endParaRPr lang="ru-RU" dirty="0"/>
        </a:p>
      </dgm:t>
    </dgm:pt>
    <dgm:pt modelId="{0DC44529-985E-4BDC-A267-1CF14378A6B6}" type="parTrans" cxnId="{E635FF69-AD59-4E90-9E97-00D2F9E5BDDE}">
      <dgm:prSet/>
      <dgm:spPr>
        <a:ln>
          <a:solidFill>
            <a:srgbClr val="4B2924"/>
          </a:solidFill>
        </a:ln>
      </dgm:spPr>
      <dgm:t>
        <a:bodyPr/>
        <a:lstStyle/>
        <a:p>
          <a:endParaRPr lang="ru-RU"/>
        </a:p>
      </dgm:t>
    </dgm:pt>
    <dgm:pt modelId="{821A66E9-FA7C-4034-A0AC-3658013A1E5F}" type="sibTrans" cxnId="{E635FF69-AD59-4E90-9E97-00D2F9E5BDDE}">
      <dgm:prSet/>
      <dgm:spPr/>
      <dgm:t>
        <a:bodyPr/>
        <a:lstStyle/>
        <a:p>
          <a:endParaRPr lang="ru-RU"/>
        </a:p>
      </dgm:t>
    </dgm:pt>
    <dgm:pt modelId="{4D113D27-0320-41D3-8CE0-F8368650C916}">
      <dgm:prSet phldrT="[Текст]"/>
      <dgm:spPr>
        <a:solidFill>
          <a:srgbClr val="F0E7E0"/>
        </a:solidFill>
        <a:ln>
          <a:solidFill>
            <a:srgbClr val="4B2924"/>
          </a:solidFill>
        </a:ln>
      </dgm:spPr>
      <dgm:t>
        <a:bodyPr/>
        <a:lstStyle/>
        <a:p>
          <a:r>
            <a:rPr lang="ru-RU" b="0" dirty="0" err="1" smtClean="0"/>
            <a:t>технико</a:t>
          </a:r>
          <a:r>
            <a:rPr lang="ru-RU" b="0" dirty="0" smtClean="0"/>
            <a:t> – экономическое обоснование займа (бизнес-план)</a:t>
          </a:r>
          <a:endParaRPr lang="ru-RU" b="0" dirty="0"/>
        </a:p>
      </dgm:t>
    </dgm:pt>
    <dgm:pt modelId="{6A779EA1-D02D-41A4-85CA-B9C60B38E5F2}" type="parTrans" cxnId="{F4B6F104-8AA2-4E1A-ABD7-F050F6681092}">
      <dgm:prSet/>
      <dgm:spPr>
        <a:ln>
          <a:solidFill>
            <a:srgbClr val="4B2924"/>
          </a:solidFill>
        </a:ln>
      </dgm:spPr>
      <dgm:t>
        <a:bodyPr/>
        <a:lstStyle/>
        <a:p>
          <a:endParaRPr lang="ru-RU"/>
        </a:p>
      </dgm:t>
    </dgm:pt>
    <dgm:pt modelId="{9836B781-F6B6-442A-ABC5-D680D6D841A0}" type="sibTrans" cxnId="{F4B6F104-8AA2-4E1A-ABD7-F050F6681092}">
      <dgm:prSet/>
      <dgm:spPr/>
      <dgm:t>
        <a:bodyPr/>
        <a:lstStyle/>
        <a:p>
          <a:endParaRPr lang="ru-RU"/>
        </a:p>
      </dgm:t>
    </dgm:pt>
    <dgm:pt modelId="{48E1076A-8902-4818-8B31-E95E58E6FD20}" type="pres">
      <dgm:prSet presAssocID="{80466C6D-B909-43B6-A369-1650C795885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31B469E-C9E4-4007-AED2-EAEF8A7058EC}" type="pres">
      <dgm:prSet presAssocID="{8E1BC380-25DB-4EEB-BA1F-8F3B96CF1380}" presName="root" presStyleCnt="0"/>
      <dgm:spPr/>
    </dgm:pt>
    <dgm:pt modelId="{20CB724F-3196-4129-9C1C-E7B18C857156}" type="pres">
      <dgm:prSet presAssocID="{8E1BC380-25DB-4EEB-BA1F-8F3B96CF1380}" presName="rootComposite" presStyleCnt="0"/>
      <dgm:spPr/>
    </dgm:pt>
    <dgm:pt modelId="{43B4E33C-0FC5-41F3-9FCF-41E0A2C9C746}" type="pres">
      <dgm:prSet presAssocID="{8E1BC380-25DB-4EEB-BA1F-8F3B96CF1380}" presName="rootText" presStyleLbl="node1" presStyleIdx="0" presStyleCnt="2" custScaleX="189149" custScaleY="38637"/>
      <dgm:spPr/>
      <dgm:t>
        <a:bodyPr/>
        <a:lstStyle/>
        <a:p>
          <a:endParaRPr lang="ru-RU"/>
        </a:p>
      </dgm:t>
    </dgm:pt>
    <dgm:pt modelId="{690311D3-D41E-448A-B4EA-6A87A5EC51CB}" type="pres">
      <dgm:prSet presAssocID="{8E1BC380-25DB-4EEB-BA1F-8F3B96CF1380}" presName="rootConnector" presStyleLbl="node1" presStyleIdx="0" presStyleCnt="2"/>
      <dgm:spPr/>
      <dgm:t>
        <a:bodyPr/>
        <a:lstStyle/>
        <a:p>
          <a:endParaRPr lang="ru-RU"/>
        </a:p>
      </dgm:t>
    </dgm:pt>
    <dgm:pt modelId="{0E8CE0C6-B148-44FE-B9BC-2545F41CD034}" type="pres">
      <dgm:prSet presAssocID="{8E1BC380-25DB-4EEB-BA1F-8F3B96CF1380}" presName="childShape" presStyleCnt="0"/>
      <dgm:spPr/>
    </dgm:pt>
    <dgm:pt modelId="{CEEDBCC1-027D-44FA-9966-796DD56BFB3E}" type="pres">
      <dgm:prSet presAssocID="{1C576F8E-2EAF-47AE-8A34-5F3329C0C524}" presName="Name13" presStyleLbl="parChTrans1D2" presStyleIdx="0" presStyleCnt="6"/>
      <dgm:spPr/>
      <dgm:t>
        <a:bodyPr/>
        <a:lstStyle/>
        <a:p>
          <a:endParaRPr lang="ru-RU"/>
        </a:p>
      </dgm:t>
    </dgm:pt>
    <dgm:pt modelId="{1316C47A-E012-4002-8189-58BAC195089E}" type="pres">
      <dgm:prSet presAssocID="{5803B202-E65F-43A6-A789-90970F966B03}" presName="childText" presStyleLbl="bgAcc1" presStyleIdx="0" presStyleCnt="6" custScaleX="220780" custScaleY="55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FA6EA-DFFB-48E2-B327-D86F3FBB7478}" type="pres">
      <dgm:prSet presAssocID="{B548E53C-AD75-4BAD-B8AE-0CA78C546887}" presName="Name13" presStyleLbl="parChTrans1D2" presStyleIdx="1" presStyleCnt="6"/>
      <dgm:spPr/>
      <dgm:t>
        <a:bodyPr/>
        <a:lstStyle/>
        <a:p>
          <a:endParaRPr lang="ru-RU"/>
        </a:p>
      </dgm:t>
    </dgm:pt>
    <dgm:pt modelId="{C610BAD9-A550-478E-9EB9-73CE2CE713F5}" type="pres">
      <dgm:prSet presAssocID="{E0911921-700A-4FC7-BB27-1A0E5B9069B6}" presName="childText" presStyleLbl="bgAcc1" presStyleIdx="1" presStyleCnt="6" custScaleX="220780" custScaleY="55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F24F9-0DCF-4C15-83AB-58A7B0337BA9}" type="pres">
      <dgm:prSet presAssocID="{7B5F5FDD-E325-454A-A391-B21132D174BE}" presName="root" presStyleCnt="0"/>
      <dgm:spPr/>
    </dgm:pt>
    <dgm:pt modelId="{96B7C03E-AC8D-4FBD-B790-B3B7F1C1E257}" type="pres">
      <dgm:prSet presAssocID="{7B5F5FDD-E325-454A-A391-B21132D174BE}" presName="rootComposite" presStyleCnt="0"/>
      <dgm:spPr/>
    </dgm:pt>
    <dgm:pt modelId="{2C932E84-A7A1-4839-B2B8-45E7C11609BA}" type="pres">
      <dgm:prSet presAssocID="{7B5F5FDD-E325-454A-A391-B21132D174BE}" presName="rootText" presStyleLbl="node1" presStyleIdx="1" presStyleCnt="2" custScaleX="189149" custScaleY="38637"/>
      <dgm:spPr/>
      <dgm:t>
        <a:bodyPr/>
        <a:lstStyle/>
        <a:p>
          <a:endParaRPr lang="ru-RU"/>
        </a:p>
      </dgm:t>
    </dgm:pt>
    <dgm:pt modelId="{DCBC8557-117C-4A42-8D30-84C3F4205921}" type="pres">
      <dgm:prSet presAssocID="{7B5F5FDD-E325-454A-A391-B21132D174BE}" presName="rootConnector" presStyleLbl="node1" presStyleIdx="1" presStyleCnt="2"/>
      <dgm:spPr/>
      <dgm:t>
        <a:bodyPr/>
        <a:lstStyle/>
        <a:p>
          <a:endParaRPr lang="ru-RU"/>
        </a:p>
      </dgm:t>
    </dgm:pt>
    <dgm:pt modelId="{EF88F129-1C68-490C-B86B-608E20470F88}" type="pres">
      <dgm:prSet presAssocID="{7B5F5FDD-E325-454A-A391-B21132D174BE}" presName="childShape" presStyleCnt="0"/>
      <dgm:spPr/>
    </dgm:pt>
    <dgm:pt modelId="{90CC285D-6998-4D44-AB7F-76E9AEFADC77}" type="pres">
      <dgm:prSet presAssocID="{DED38923-E7E5-424B-9C45-0A06BA7E4B6D}" presName="Name13" presStyleLbl="parChTrans1D2" presStyleIdx="2" presStyleCnt="6"/>
      <dgm:spPr/>
      <dgm:t>
        <a:bodyPr/>
        <a:lstStyle/>
        <a:p>
          <a:endParaRPr lang="ru-RU"/>
        </a:p>
      </dgm:t>
    </dgm:pt>
    <dgm:pt modelId="{E537A954-5F84-410F-8180-4D7F578C0F67}" type="pres">
      <dgm:prSet presAssocID="{202B6504-64A8-48B6-B4C9-DC7ACACC8095}" presName="childText" presStyleLbl="bgAcc1" presStyleIdx="2" presStyleCnt="6" custScaleX="220780" custScaleY="55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0C22E-88F0-462D-9394-38AE6F5560B2}" type="pres">
      <dgm:prSet presAssocID="{92C97C11-3C9C-4F3A-BE72-BAC02012A5BC}" presName="Name13" presStyleLbl="parChTrans1D2" presStyleIdx="3" presStyleCnt="6"/>
      <dgm:spPr/>
      <dgm:t>
        <a:bodyPr/>
        <a:lstStyle/>
        <a:p>
          <a:endParaRPr lang="ru-RU"/>
        </a:p>
      </dgm:t>
    </dgm:pt>
    <dgm:pt modelId="{885744A0-0A49-4E68-A6FA-9A5A8F14E21E}" type="pres">
      <dgm:prSet presAssocID="{692FC2D0-B650-4F94-A0AB-F145887AA68A}" presName="childText" presStyleLbl="bgAcc1" presStyleIdx="3" presStyleCnt="6" custScaleX="220780" custScaleY="55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963F8-5243-4B34-B626-9B06FA10BBD6}" type="pres">
      <dgm:prSet presAssocID="{0DC44529-985E-4BDC-A267-1CF14378A6B6}" presName="Name13" presStyleLbl="parChTrans1D2" presStyleIdx="4" presStyleCnt="6"/>
      <dgm:spPr/>
      <dgm:t>
        <a:bodyPr/>
        <a:lstStyle/>
        <a:p>
          <a:endParaRPr lang="ru-RU"/>
        </a:p>
      </dgm:t>
    </dgm:pt>
    <dgm:pt modelId="{D52F90D5-0257-46E0-A610-E26D52E0C53E}" type="pres">
      <dgm:prSet presAssocID="{A4F54D09-A149-4EC4-A49E-6FB3C3EC9383}" presName="childText" presStyleLbl="bgAcc1" presStyleIdx="4" presStyleCnt="6" custScaleX="220780" custScaleY="55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89B41-24D1-4D37-9394-84941A02BE43}" type="pres">
      <dgm:prSet presAssocID="{6A779EA1-D02D-41A4-85CA-B9C60B38E5F2}" presName="Name13" presStyleLbl="parChTrans1D2" presStyleIdx="5" presStyleCnt="6"/>
      <dgm:spPr/>
      <dgm:t>
        <a:bodyPr/>
        <a:lstStyle/>
        <a:p>
          <a:endParaRPr lang="ru-RU"/>
        </a:p>
      </dgm:t>
    </dgm:pt>
    <dgm:pt modelId="{3A1D50D2-0DDE-47B7-A8E0-E9B4234F113F}" type="pres">
      <dgm:prSet presAssocID="{4D113D27-0320-41D3-8CE0-F8368650C916}" presName="childText" presStyleLbl="bgAcc1" presStyleIdx="5" presStyleCnt="6" custScaleX="220780" custScaleY="55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6546F7-C2C6-4712-8225-1C2E103B8731}" srcId="{8E1BC380-25DB-4EEB-BA1F-8F3B96CF1380}" destId="{E0911921-700A-4FC7-BB27-1A0E5B9069B6}" srcOrd="1" destOrd="0" parTransId="{B548E53C-AD75-4BAD-B8AE-0CA78C546887}" sibTransId="{126A36AE-0E55-4DAD-9ECA-9219535A659F}"/>
    <dgm:cxn modelId="{F4B6F104-8AA2-4E1A-ABD7-F050F6681092}" srcId="{7B5F5FDD-E325-454A-A391-B21132D174BE}" destId="{4D113D27-0320-41D3-8CE0-F8368650C916}" srcOrd="3" destOrd="0" parTransId="{6A779EA1-D02D-41A4-85CA-B9C60B38E5F2}" sibTransId="{9836B781-F6B6-442A-ABC5-D680D6D841A0}"/>
    <dgm:cxn modelId="{E635FF69-AD59-4E90-9E97-00D2F9E5BDDE}" srcId="{7B5F5FDD-E325-454A-A391-B21132D174BE}" destId="{A4F54D09-A149-4EC4-A49E-6FB3C3EC9383}" srcOrd="2" destOrd="0" parTransId="{0DC44529-985E-4BDC-A267-1CF14378A6B6}" sibTransId="{821A66E9-FA7C-4034-A0AC-3658013A1E5F}"/>
    <dgm:cxn modelId="{8DDFF200-EB33-47A5-B63D-1B97BEEF7D9A}" type="presOf" srcId="{202B6504-64A8-48B6-B4C9-DC7ACACC8095}" destId="{E537A954-5F84-410F-8180-4D7F578C0F67}" srcOrd="0" destOrd="0" presId="urn:microsoft.com/office/officeart/2005/8/layout/hierarchy3"/>
    <dgm:cxn modelId="{FD150CED-F75C-4954-A864-41AA61425625}" type="presOf" srcId="{80466C6D-B909-43B6-A369-1650C7958853}" destId="{48E1076A-8902-4818-8B31-E95E58E6FD20}" srcOrd="0" destOrd="0" presId="urn:microsoft.com/office/officeart/2005/8/layout/hierarchy3"/>
    <dgm:cxn modelId="{6E37E5EC-60CC-489A-B90D-FF2B537D9785}" srcId="{80466C6D-B909-43B6-A369-1650C7958853}" destId="{8E1BC380-25DB-4EEB-BA1F-8F3B96CF1380}" srcOrd="0" destOrd="0" parTransId="{1DDFCA11-5D97-4FF4-8680-73F339B076A2}" sibTransId="{AB14097B-01EB-4960-B1E8-CA73F98F12CF}"/>
    <dgm:cxn modelId="{535AFAE2-0928-4A0B-BDE7-B378C0C11933}" type="presOf" srcId="{8E1BC380-25DB-4EEB-BA1F-8F3B96CF1380}" destId="{690311D3-D41E-448A-B4EA-6A87A5EC51CB}" srcOrd="1" destOrd="0" presId="urn:microsoft.com/office/officeart/2005/8/layout/hierarchy3"/>
    <dgm:cxn modelId="{E9F42055-877D-4854-B1CC-D28690B4B444}" type="presOf" srcId="{692FC2D0-B650-4F94-A0AB-F145887AA68A}" destId="{885744A0-0A49-4E68-A6FA-9A5A8F14E21E}" srcOrd="0" destOrd="0" presId="urn:microsoft.com/office/officeart/2005/8/layout/hierarchy3"/>
    <dgm:cxn modelId="{A388FB60-D52F-4C88-BB2F-32FCA90AFB0B}" type="presOf" srcId="{4D113D27-0320-41D3-8CE0-F8368650C916}" destId="{3A1D50D2-0DDE-47B7-A8E0-E9B4234F113F}" srcOrd="0" destOrd="0" presId="urn:microsoft.com/office/officeart/2005/8/layout/hierarchy3"/>
    <dgm:cxn modelId="{BD81F85A-7229-4288-90CA-D9A6347B636A}" type="presOf" srcId="{DED38923-E7E5-424B-9C45-0A06BA7E4B6D}" destId="{90CC285D-6998-4D44-AB7F-76E9AEFADC77}" srcOrd="0" destOrd="0" presId="urn:microsoft.com/office/officeart/2005/8/layout/hierarchy3"/>
    <dgm:cxn modelId="{69A1F5B0-54D3-4ED3-9BD6-B402E21EB861}" type="presOf" srcId="{E0911921-700A-4FC7-BB27-1A0E5B9069B6}" destId="{C610BAD9-A550-478E-9EB9-73CE2CE713F5}" srcOrd="0" destOrd="0" presId="urn:microsoft.com/office/officeart/2005/8/layout/hierarchy3"/>
    <dgm:cxn modelId="{681B0944-CC2E-4DBB-BBC5-11859539C83B}" srcId="{80466C6D-B909-43B6-A369-1650C7958853}" destId="{7B5F5FDD-E325-454A-A391-B21132D174BE}" srcOrd="1" destOrd="0" parTransId="{B7D46D87-9656-4DAD-B556-1D9D6041AE56}" sibTransId="{F9AB3585-E88E-4B4B-8381-C23E584E2E74}"/>
    <dgm:cxn modelId="{95792369-7BBB-4ED2-B83B-48EAA1D8344A}" type="presOf" srcId="{0DC44529-985E-4BDC-A267-1CF14378A6B6}" destId="{F51963F8-5243-4B34-B626-9B06FA10BBD6}" srcOrd="0" destOrd="0" presId="urn:microsoft.com/office/officeart/2005/8/layout/hierarchy3"/>
    <dgm:cxn modelId="{382B6771-C262-46F0-8258-360DE5F0DC4A}" srcId="{7B5F5FDD-E325-454A-A391-B21132D174BE}" destId="{692FC2D0-B650-4F94-A0AB-F145887AA68A}" srcOrd="1" destOrd="0" parTransId="{92C97C11-3C9C-4F3A-BE72-BAC02012A5BC}" sibTransId="{028CE516-8DD2-400D-A1C6-9F000618DB3B}"/>
    <dgm:cxn modelId="{18530AAA-50F9-407A-85C8-5D50B9D61329}" type="presOf" srcId="{6A779EA1-D02D-41A4-85CA-B9C60B38E5F2}" destId="{B3C89B41-24D1-4D37-9394-84941A02BE43}" srcOrd="0" destOrd="0" presId="urn:microsoft.com/office/officeart/2005/8/layout/hierarchy3"/>
    <dgm:cxn modelId="{E85DA28E-3BBD-42E0-AC3D-B129D7E3540E}" type="presOf" srcId="{5803B202-E65F-43A6-A789-90970F966B03}" destId="{1316C47A-E012-4002-8189-58BAC195089E}" srcOrd="0" destOrd="0" presId="urn:microsoft.com/office/officeart/2005/8/layout/hierarchy3"/>
    <dgm:cxn modelId="{36CEABE3-0455-4652-A52B-411895A1C3A4}" type="presOf" srcId="{7B5F5FDD-E325-454A-A391-B21132D174BE}" destId="{2C932E84-A7A1-4839-B2B8-45E7C11609BA}" srcOrd="0" destOrd="0" presId="urn:microsoft.com/office/officeart/2005/8/layout/hierarchy3"/>
    <dgm:cxn modelId="{083E3A17-529D-40E3-8348-A65351669C6C}" srcId="{7B5F5FDD-E325-454A-A391-B21132D174BE}" destId="{202B6504-64A8-48B6-B4C9-DC7ACACC8095}" srcOrd="0" destOrd="0" parTransId="{DED38923-E7E5-424B-9C45-0A06BA7E4B6D}" sibTransId="{B54EE906-99B7-4110-95D5-EC0DD03558A2}"/>
    <dgm:cxn modelId="{34FD6BC2-AB84-4367-B75A-357D1624E977}" type="presOf" srcId="{1C576F8E-2EAF-47AE-8A34-5F3329C0C524}" destId="{CEEDBCC1-027D-44FA-9966-796DD56BFB3E}" srcOrd="0" destOrd="0" presId="urn:microsoft.com/office/officeart/2005/8/layout/hierarchy3"/>
    <dgm:cxn modelId="{632DC222-3E43-4DBD-9603-2F985FBFFFD3}" type="presOf" srcId="{7B5F5FDD-E325-454A-A391-B21132D174BE}" destId="{DCBC8557-117C-4A42-8D30-84C3F4205921}" srcOrd="1" destOrd="0" presId="urn:microsoft.com/office/officeart/2005/8/layout/hierarchy3"/>
    <dgm:cxn modelId="{F5AD0FA3-658C-4E68-AD73-F5F200197B74}" type="presOf" srcId="{92C97C11-3C9C-4F3A-BE72-BAC02012A5BC}" destId="{F400C22E-88F0-462D-9394-38AE6F5560B2}" srcOrd="0" destOrd="0" presId="urn:microsoft.com/office/officeart/2005/8/layout/hierarchy3"/>
    <dgm:cxn modelId="{EBEA18AD-D953-4B2E-98A9-51F90FAF4E1D}" type="presOf" srcId="{B548E53C-AD75-4BAD-B8AE-0CA78C546887}" destId="{978FA6EA-DFFB-48E2-B327-D86F3FBB7478}" srcOrd="0" destOrd="0" presId="urn:microsoft.com/office/officeart/2005/8/layout/hierarchy3"/>
    <dgm:cxn modelId="{527332C3-4946-4E2D-B825-94A9056AFA41}" srcId="{8E1BC380-25DB-4EEB-BA1F-8F3B96CF1380}" destId="{5803B202-E65F-43A6-A789-90970F966B03}" srcOrd="0" destOrd="0" parTransId="{1C576F8E-2EAF-47AE-8A34-5F3329C0C524}" sibTransId="{42799695-38E7-4A5F-A2BC-CDF8A4FF8AA1}"/>
    <dgm:cxn modelId="{44F668D7-A040-4A9C-8CA1-20C38491BFDC}" type="presOf" srcId="{A4F54D09-A149-4EC4-A49E-6FB3C3EC9383}" destId="{D52F90D5-0257-46E0-A610-E26D52E0C53E}" srcOrd="0" destOrd="0" presId="urn:microsoft.com/office/officeart/2005/8/layout/hierarchy3"/>
    <dgm:cxn modelId="{93280C42-00CB-4D3C-9989-19FC1125313F}" type="presOf" srcId="{8E1BC380-25DB-4EEB-BA1F-8F3B96CF1380}" destId="{43B4E33C-0FC5-41F3-9FCF-41E0A2C9C746}" srcOrd="0" destOrd="0" presId="urn:microsoft.com/office/officeart/2005/8/layout/hierarchy3"/>
    <dgm:cxn modelId="{8D4C68AD-BFA2-4AC4-9A0F-5A66B28C3008}" type="presParOf" srcId="{48E1076A-8902-4818-8B31-E95E58E6FD20}" destId="{C31B469E-C9E4-4007-AED2-EAEF8A7058EC}" srcOrd="0" destOrd="0" presId="urn:microsoft.com/office/officeart/2005/8/layout/hierarchy3"/>
    <dgm:cxn modelId="{74123C1F-3065-408F-AA7A-5FC66AEC7582}" type="presParOf" srcId="{C31B469E-C9E4-4007-AED2-EAEF8A7058EC}" destId="{20CB724F-3196-4129-9C1C-E7B18C857156}" srcOrd="0" destOrd="0" presId="urn:microsoft.com/office/officeart/2005/8/layout/hierarchy3"/>
    <dgm:cxn modelId="{B9B5AA5F-B060-408B-8AC1-1D2ECE80883D}" type="presParOf" srcId="{20CB724F-3196-4129-9C1C-E7B18C857156}" destId="{43B4E33C-0FC5-41F3-9FCF-41E0A2C9C746}" srcOrd="0" destOrd="0" presId="urn:microsoft.com/office/officeart/2005/8/layout/hierarchy3"/>
    <dgm:cxn modelId="{4AE038A0-57CD-4D18-ABCA-14E5A71818B3}" type="presParOf" srcId="{20CB724F-3196-4129-9C1C-E7B18C857156}" destId="{690311D3-D41E-448A-B4EA-6A87A5EC51CB}" srcOrd="1" destOrd="0" presId="urn:microsoft.com/office/officeart/2005/8/layout/hierarchy3"/>
    <dgm:cxn modelId="{4A8C7FFD-406C-4EC0-9B18-AF72862A0256}" type="presParOf" srcId="{C31B469E-C9E4-4007-AED2-EAEF8A7058EC}" destId="{0E8CE0C6-B148-44FE-B9BC-2545F41CD034}" srcOrd="1" destOrd="0" presId="urn:microsoft.com/office/officeart/2005/8/layout/hierarchy3"/>
    <dgm:cxn modelId="{BB4EB47B-4C51-4ED6-8230-A141DBB56D76}" type="presParOf" srcId="{0E8CE0C6-B148-44FE-B9BC-2545F41CD034}" destId="{CEEDBCC1-027D-44FA-9966-796DD56BFB3E}" srcOrd="0" destOrd="0" presId="urn:microsoft.com/office/officeart/2005/8/layout/hierarchy3"/>
    <dgm:cxn modelId="{4A987FF8-8694-407C-A80C-D0BAED149880}" type="presParOf" srcId="{0E8CE0C6-B148-44FE-B9BC-2545F41CD034}" destId="{1316C47A-E012-4002-8189-58BAC195089E}" srcOrd="1" destOrd="0" presId="urn:microsoft.com/office/officeart/2005/8/layout/hierarchy3"/>
    <dgm:cxn modelId="{B556D142-42A3-4414-9147-8A5E170413E3}" type="presParOf" srcId="{0E8CE0C6-B148-44FE-B9BC-2545F41CD034}" destId="{978FA6EA-DFFB-48E2-B327-D86F3FBB7478}" srcOrd="2" destOrd="0" presId="urn:microsoft.com/office/officeart/2005/8/layout/hierarchy3"/>
    <dgm:cxn modelId="{E8CBE40D-07B3-4125-9394-0BDCEDFBB35F}" type="presParOf" srcId="{0E8CE0C6-B148-44FE-B9BC-2545F41CD034}" destId="{C610BAD9-A550-478E-9EB9-73CE2CE713F5}" srcOrd="3" destOrd="0" presId="urn:microsoft.com/office/officeart/2005/8/layout/hierarchy3"/>
    <dgm:cxn modelId="{2BFEF45E-D3B2-43A7-A466-E3D8DDEB41B3}" type="presParOf" srcId="{48E1076A-8902-4818-8B31-E95E58E6FD20}" destId="{BC6F24F9-0DCF-4C15-83AB-58A7B0337BA9}" srcOrd="1" destOrd="0" presId="urn:microsoft.com/office/officeart/2005/8/layout/hierarchy3"/>
    <dgm:cxn modelId="{FFB86FB3-9B97-43F3-9D3C-4034AD09DDE4}" type="presParOf" srcId="{BC6F24F9-0DCF-4C15-83AB-58A7B0337BA9}" destId="{96B7C03E-AC8D-4FBD-B790-B3B7F1C1E257}" srcOrd="0" destOrd="0" presId="urn:microsoft.com/office/officeart/2005/8/layout/hierarchy3"/>
    <dgm:cxn modelId="{5B4DB635-37C6-4CB9-B7B7-18957D9EC4D5}" type="presParOf" srcId="{96B7C03E-AC8D-4FBD-B790-B3B7F1C1E257}" destId="{2C932E84-A7A1-4839-B2B8-45E7C11609BA}" srcOrd="0" destOrd="0" presId="urn:microsoft.com/office/officeart/2005/8/layout/hierarchy3"/>
    <dgm:cxn modelId="{F5DB1B48-B616-41AD-AF87-6C481498373C}" type="presParOf" srcId="{96B7C03E-AC8D-4FBD-B790-B3B7F1C1E257}" destId="{DCBC8557-117C-4A42-8D30-84C3F4205921}" srcOrd="1" destOrd="0" presId="urn:microsoft.com/office/officeart/2005/8/layout/hierarchy3"/>
    <dgm:cxn modelId="{C1677D83-9E68-4E75-8479-1AEB34EFB6CF}" type="presParOf" srcId="{BC6F24F9-0DCF-4C15-83AB-58A7B0337BA9}" destId="{EF88F129-1C68-490C-B86B-608E20470F88}" srcOrd="1" destOrd="0" presId="urn:microsoft.com/office/officeart/2005/8/layout/hierarchy3"/>
    <dgm:cxn modelId="{EF2F6A3E-5D18-46DB-A517-6C07BDF8543D}" type="presParOf" srcId="{EF88F129-1C68-490C-B86B-608E20470F88}" destId="{90CC285D-6998-4D44-AB7F-76E9AEFADC77}" srcOrd="0" destOrd="0" presId="urn:microsoft.com/office/officeart/2005/8/layout/hierarchy3"/>
    <dgm:cxn modelId="{99E1FB93-98D3-4986-811B-BD5EA76ADDAE}" type="presParOf" srcId="{EF88F129-1C68-490C-B86B-608E20470F88}" destId="{E537A954-5F84-410F-8180-4D7F578C0F67}" srcOrd="1" destOrd="0" presId="urn:microsoft.com/office/officeart/2005/8/layout/hierarchy3"/>
    <dgm:cxn modelId="{E1619969-7220-4E4D-93F6-37209A98EF85}" type="presParOf" srcId="{EF88F129-1C68-490C-B86B-608E20470F88}" destId="{F400C22E-88F0-462D-9394-38AE6F5560B2}" srcOrd="2" destOrd="0" presId="urn:microsoft.com/office/officeart/2005/8/layout/hierarchy3"/>
    <dgm:cxn modelId="{E277066D-01C8-4E70-AE98-A9940C197381}" type="presParOf" srcId="{EF88F129-1C68-490C-B86B-608E20470F88}" destId="{885744A0-0A49-4E68-A6FA-9A5A8F14E21E}" srcOrd="3" destOrd="0" presId="urn:microsoft.com/office/officeart/2005/8/layout/hierarchy3"/>
    <dgm:cxn modelId="{CF2EABB0-3ECC-44E0-B064-6B6158DC2DD2}" type="presParOf" srcId="{EF88F129-1C68-490C-B86B-608E20470F88}" destId="{F51963F8-5243-4B34-B626-9B06FA10BBD6}" srcOrd="4" destOrd="0" presId="urn:microsoft.com/office/officeart/2005/8/layout/hierarchy3"/>
    <dgm:cxn modelId="{DDF982AD-A41D-4AEE-8AED-205A01D8674B}" type="presParOf" srcId="{EF88F129-1C68-490C-B86B-608E20470F88}" destId="{D52F90D5-0257-46E0-A610-E26D52E0C53E}" srcOrd="5" destOrd="0" presId="urn:microsoft.com/office/officeart/2005/8/layout/hierarchy3"/>
    <dgm:cxn modelId="{82C1A4D5-B46D-479D-8D32-6E2D7E8FEDFA}" type="presParOf" srcId="{EF88F129-1C68-490C-B86B-608E20470F88}" destId="{B3C89B41-24D1-4D37-9394-84941A02BE43}" srcOrd="6" destOrd="0" presId="urn:microsoft.com/office/officeart/2005/8/layout/hierarchy3"/>
    <dgm:cxn modelId="{CA541EF2-8319-4D1B-B033-E2E2E332565A}" type="presParOf" srcId="{EF88F129-1C68-490C-B86B-608E20470F88}" destId="{3A1D50D2-0DDE-47B7-A8E0-E9B4234F113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3ACBE6-441B-48F2-888C-D9551C9A0E4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8AF00C-312D-4163-9B95-4F9E583576B1}">
      <dgm:prSet phldrT="[Текст]" custT="1"/>
      <dgm:spPr>
        <a:solidFill>
          <a:srgbClr val="B4886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2400" dirty="0">
              <a:solidFill>
                <a:schemeClr val="bg1"/>
              </a:solidFill>
            </a:rPr>
            <a:t>Предприниматель подаёт заявку на</a:t>
          </a:r>
          <a:r>
            <a:rPr lang="en-US" sz="2400" dirty="0">
              <a:solidFill>
                <a:schemeClr val="bg1"/>
              </a:solidFill>
            </a:rPr>
            <a:t> </a:t>
          </a:r>
          <a:r>
            <a:rPr lang="ru-RU" sz="2400" dirty="0">
              <a:solidFill>
                <a:schemeClr val="bg1"/>
              </a:solidFill>
            </a:rPr>
            <a:t>получение займа на сайте Фонда</a:t>
          </a:r>
          <a:r>
            <a:rPr lang="en-US" sz="2400" dirty="0">
              <a:solidFill>
                <a:schemeClr val="bg1"/>
              </a:solidFill>
            </a:rPr>
            <a:t> </a:t>
          </a:r>
          <a:r>
            <a:rPr lang="en-US" sz="2400" dirty="0">
              <a:solidFill>
                <a:schemeClr val="bg1"/>
              </a:solidFill>
              <a:hlinkClick xmlns:r="http://schemas.openxmlformats.org/officeDocument/2006/relationships" r:id="rId1"/>
            </a:rPr>
            <a:t>www.microfund.ru</a:t>
          </a:r>
          <a:endParaRPr lang="ru-RU" sz="2400" dirty="0">
            <a:solidFill>
              <a:schemeClr val="bg1"/>
            </a:solidFill>
          </a:endParaRPr>
        </a:p>
      </dgm:t>
    </dgm:pt>
    <dgm:pt modelId="{54CA4D96-86DD-4438-A9BA-958E70C3227E}" type="parTrans" cxnId="{4B2AA6D6-50D7-4DFE-99AB-CA341F54049C}">
      <dgm:prSet/>
      <dgm:spPr/>
      <dgm:t>
        <a:bodyPr/>
        <a:lstStyle/>
        <a:p>
          <a:endParaRPr lang="ru-RU"/>
        </a:p>
      </dgm:t>
    </dgm:pt>
    <dgm:pt modelId="{6344F78B-7B91-409A-AA98-A7C2274EE36A}" type="sibTrans" cxnId="{4B2AA6D6-50D7-4DFE-99AB-CA341F54049C}">
      <dgm:prSet/>
      <dgm:spPr>
        <a:solidFill>
          <a:srgbClr val="4B292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F4B73232-B278-49DE-BF20-7EB0A61E8559}">
      <dgm:prSet phldrT="[Текст]" custT="1"/>
      <dgm:spPr>
        <a:solidFill>
          <a:srgbClr val="B5886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2400" dirty="0">
              <a:solidFill>
                <a:schemeClr val="bg1"/>
              </a:solidFill>
            </a:rPr>
            <a:t>Оформление договоров займа, поручительства и залога</a:t>
          </a:r>
        </a:p>
      </dgm:t>
    </dgm:pt>
    <dgm:pt modelId="{5409ABAD-8387-4111-8FD7-B56B61E4FA57}" type="parTrans" cxnId="{3AA2CAD6-29E2-423F-A056-63672E3B2CB8}">
      <dgm:prSet/>
      <dgm:spPr/>
      <dgm:t>
        <a:bodyPr/>
        <a:lstStyle/>
        <a:p>
          <a:endParaRPr lang="ru-RU"/>
        </a:p>
      </dgm:t>
    </dgm:pt>
    <dgm:pt modelId="{68A96599-C3CF-4435-BEB6-4DA0076C785C}" type="sibTrans" cxnId="{3AA2CAD6-29E2-423F-A056-63672E3B2CB8}">
      <dgm:prSet/>
      <dgm:spPr>
        <a:solidFill>
          <a:srgbClr val="4B292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dirty="0"/>
        </a:p>
      </dgm:t>
    </dgm:pt>
    <dgm:pt modelId="{70458956-20B0-4D47-B0F4-AB916321AD79}">
      <dgm:prSet phldrT="[Текст]" custT="1"/>
      <dgm:spPr>
        <a:solidFill>
          <a:srgbClr val="B5886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2400" dirty="0">
              <a:solidFill>
                <a:schemeClr val="bg1"/>
              </a:solidFill>
            </a:rPr>
            <a:t>Перечисление суммы займа на расчетный счет заёмщика</a:t>
          </a:r>
        </a:p>
      </dgm:t>
    </dgm:pt>
    <dgm:pt modelId="{A013CA24-C24C-4F75-9249-A55999403F83}" type="parTrans" cxnId="{B83B48E0-6E68-4316-9498-30FF0590294B}">
      <dgm:prSet/>
      <dgm:spPr/>
      <dgm:t>
        <a:bodyPr/>
        <a:lstStyle/>
        <a:p>
          <a:endParaRPr lang="ru-RU"/>
        </a:p>
      </dgm:t>
    </dgm:pt>
    <dgm:pt modelId="{96FCD51B-D073-48F7-B21A-59B818DE5870}" type="sibTrans" cxnId="{B83B48E0-6E68-4316-9498-30FF0590294B}">
      <dgm:prSet/>
      <dgm:spPr/>
      <dgm:t>
        <a:bodyPr/>
        <a:lstStyle/>
        <a:p>
          <a:endParaRPr lang="ru-RU"/>
        </a:p>
      </dgm:t>
    </dgm:pt>
    <dgm:pt modelId="{50176942-0D3C-469A-8C4C-373B6A5E0A5E}">
      <dgm:prSet phldrT="[Текст]" phldr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5B5E803D-4A3E-4514-A087-D82D70F31947}" type="parTrans" cxnId="{283856C9-AA28-4ACD-BAC8-8F8E43368565}">
      <dgm:prSet/>
      <dgm:spPr/>
      <dgm:t>
        <a:bodyPr/>
        <a:lstStyle/>
        <a:p>
          <a:endParaRPr lang="ru-RU"/>
        </a:p>
      </dgm:t>
    </dgm:pt>
    <dgm:pt modelId="{BD06A940-F776-401C-B067-DFC463AE8101}" type="sibTrans" cxnId="{283856C9-AA28-4ACD-BAC8-8F8E43368565}">
      <dgm:prSet/>
      <dgm:spPr/>
      <dgm:t>
        <a:bodyPr/>
        <a:lstStyle/>
        <a:p>
          <a:endParaRPr lang="ru-RU"/>
        </a:p>
      </dgm:t>
    </dgm:pt>
    <dgm:pt modelId="{16191756-9E58-44FF-976C-05791CC1170C}">
      <dgm:prSet phldrT="[Текст]" phldr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8ED1ED8E-8D68-4CF2-9161-05B4156DC81B}" type="parTrans" cxnId="{C47BFCD1-1B1E-4F9C-9CBD-0DA7E2F8FC7A}">
      <dgm:prSet/>
      <dgm:spPr/>
      <dgm:t>
        <a:bodyPr/>
        <a:lstStyle/>
        <a:p>
          <a:endParaRPr lang="ru-RU"/>
        </a:p>
      </dgm:t>
    </dgm:pt>
    <dgm:pt modelId="{1769B542-0063-4068-A8B4-62170451AB43}" type="sibTrans" cxnId="{C47BFCD1-1B1E-4F9C-9CBD-0DA7E2F8FC7A}">
      <dgm:prSet/>
      <dgm:spPr/>
      <dgm:t>
        <a:bodyPr/>
        <a:lstStyle/>
        <a:p>
          <a:endParaRPr lang="ru-RU"/>
        </a:p>
      </dgm:t>
    </dgm:pt>
    <dgm:pt modelId="{7CF0AE03-0451-4724-B04A-6D50DD81E538}">
      <dgm:prSet custT="1"/>
      <dgm:spPr>
        <a:solidFill>
          <a:srgbClr val="B5886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2400" dirty="0">
              <a:solidFill>
                <a:schemeClr val="bg1"/>
              </a:solidFill>
            </a:rPr>
            <a:t>В случае положительного решения, собирает пакет документов согласно перечня</a:t>
          </a:r>
        </a:p>
      </dgm:t>
    </dgm:pt>
    <dgm:pt modelId="{5FA8FEDF-0649-4A5F-980A-EFE9B67B7A71}" type="parTrans" cxnId="{8538232B-F654-4C9C-92DD-05E4E300F500}">
      <dgm:prSet/>
      <dgm:spPr/>
      <dgm:t>
        <a:bodyPr/>
        <a:lstStyle/>
        <a:p>
          <a:endParaRPr lang="ru-RU"/>
        </a:p>
      </dgm:t>
    </dgm:pt>
    <dgm:pt modelId="{89B407A2-1F09-4DF2-A936-8AD0B0C32760}" type="sibTrans" cxnId="{8538232B-F654-4C9C-92DD-05E4E300F500}">
      <dgm:prSet/>
      <dgm:spPr>
        <a:solidFill>
          <a:srgbClr val="4B292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294C9EFF-79B6-49A1-B0E3-C5B33B3A4F34}">
      <dgm:prSet custT="1"/>
      <dgm:spPr>
        <a:solidFill>
          <a:srgbClr val="B5886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2400" dirty="0">
              <a:solidFill>
                <a:schemeClr val="bg1"/>
              </a:solidFill>
            </a:rPr>
            <a:t>Фонд проводит экспертизу по оценке платежеспособности заёмщика и принимает решение о возможности предоставления займа </a:t>
          </a:r>
        </a:p>
      </dgm:t>
    </dgm:pt>
    <dgm:pt modelId="{6400BF85-8AD4-4FAC-8ECF-3DC89E8E0E74}" type="parTrans" cxnId="{5FA6EB18-0B6E-4518-8179-43711A916A2D}">
      <dgm:prSet/>
      <dgm:spPr/>
      <dgm:t>
        <a:bodyPr/>
        <a:lstStyle/>
        <a:p>
          <a:endParaRPr lang="ru-RU"/>
        </a:p>
      </dgm:t>
    </dgm:pt>
    <dgm:pt modelId="{04FE61E4-D15B-4453-A8E1-8D53A51B1E1B}" type="sibTrans" cxnId="{5FA6EB18-0B6E-4518-8179-43711A916A2D}">
      <dgm:prSet/>
      <dgm:spPr>
        <a:solidFill>
          <a:srgbClr val="4B292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dirty="0"/>
        </a:p>
      </dgm:t>
    </dgm:pt>
    <dgm:pt modelId="{B7B1ED71-CB10-4E5A-BB6D-1CACBA0204F1}" type="pres">
      <dgm:prSet presAssocID="{D93ACBE6-441B-48F2-888C-D9551C9A0E4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D32A9D-9A22-4FC0-8268-D3B9550AFAAC}" type="pres">
      <dgm:prSet presAssocID="{D93ACBE6-441B-48F2-888C-D9551C9A0E45}" presName="dummyMaxCanvas" presStyleCnt="0">
        <dgm:presLayoutVars/>
      </dgm:prSet>
      <dgm:spPr/>
    </dgm:pt>
    <dgm:pt modelId="{8CC8598A-5432-4F3E-A8B0-2744DC2CD0E3}" type="pres">
      <dgm:prSet presAssocID="{D93ACBE6-441B-48F2-888C-D9551C9A0E4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3D184-6D15-478D-8CE0-77EBDFECE836}" type="pres">
      <dgm:prSet presAssocID="{D93ACBE6-441B-48F2-888C-D9551C9A0E4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4D7E2-1728-4929-ABB0-F913D0707243}" type="pres">
      <dgm:prSet presAssocID="{D93ACBE6-441B-48F2-888C-D9551C9A0E4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36554-0F37-4884-A21D-BBD4C6871913}" type="pres">
      <dgm:prSet presAssocID="{D93ACBE6-441B-48F2-888C-D9551C9A0E4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AA5BA-8590-4087-80F1-571156FB96D1}" type="pres">
      <dgm:prSet presAssocID="{D93ACBE6-441B-48F2-888C-D9551C9A0E4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4D5E2-88AA-43AB-A35E-20C8A2E99EE3}" type="pres">
      <dgm:prSet presAssocID="{D93ACBE6-441B-48F2-888C-D9551C9A0E4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8F34E-D384-4E10-97EA-2745964C4FEB}" type="pres">
      <dgm:prSet presAssocID="{D93ACBE6-441B-48F2-888C-D9551C9A0E4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33FEA3-FA9C-4046-BF31-3366E5FCC068}" type="pres">
      <dgm:prSet presAssocID="{D93ACBE6-441B-48F2-888C-D9551C9A0E4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6990C-3988-45BE-8456-6E93D85DEAC4}" type="pres">
      <dgm:prSet presAssocID="{D93ACBE6-441B-48F2-888C-D9551C9A0E4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FAF1B-B1CD-4283-8F83-AACCDF8908CC}" type="pres">
      <dgm:prSet presAssocID="{D93ACBE6-441B-48F2-888C-D9551C9A0E4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14F9F-6237-4ED6-8A9B-01D162F7F6BB}" type="pres">
      <dgm:prSet presAssocID="{D93ACBE6-441B-48F2-888C-D9551C9A0E4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78B38-57E2-461E-9B99-9B50D0772821}" type="pres">
      <dgm:prSet presAssocID="{D93ACBE6-441B-48F2-888C-D9551C9A0E4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EE972-17D2-4D1F-9363-F58A3F15846C}" type="pres">
      <dgm:prSet presAssocID="{D93ACBE6-441B-48F2-888C-D9551C9A0E4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7285A-0BB4-4AA4-B87F-12D0C0433BCC}" type="pres">
      <dgm:prSet presAssocID="{D93ACBE6-441B-48F2-888C-D9551C9A0E4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0EEE15-E697-4103-9E0E-EEF947E50074}" type="presOf" srcId="{358AF00C-312D-4163-9B95-4F9E583576B1}" destId="{A07FAF1B-B1CD-4283-8F83-AACCDF8908CC}" srcOrd="1" destOrd="0" presId="urn:microsoft.com/office/officeart/2005/8/layout/vProcess5"/>
    <dgm:cxn modelId="{A25810F7-1D56-4559-BCF6-CAA56033B83D}" type="presOf" srcId="{7CF0AE03-0451-4724-B04A-6D50DD81E538}" destId="{5733D184-6D15-478D-8CE0-77EBDFECE836}" srcOrd="0" destOrd="0" presId="urn:microsoft.com/office/officeart/2005/8/layout/vProcess5"/>
    <dgm:cxn modelId="{B83B48E0-6E68-4316-9498-30FF0590294B}" srcId="{D93ACBE6-441B-48F2-888C-D9551C9A0E45}" destId="{70458956-20B0-4D47-B0F4-AB916321AD79}" srcOrd="4" destOrd="0" parTransId="{A013CA24-C24C-4F75-9249-A55999403F83}" sibTransId="{96FCD51B-D073-48F7-B21A-59B818DE5870}"/>
    <dgm:cxn modelId="{C47BFCD1-1B1E-4F9C-9CBD-0DA7E2F8FC7A}" srcId="{50176942-0D3C-469A-8C4C-373B6A5E0A5E}" destId="{16191756-9E58-44FF-976C-05791CC1170C}" srcOrd="0" destOrd="0" parTransId="{8ED1ED8E-8D68-4CF2-9161-05B4156DC81B}" sibTransId="{1769B542-0063-4068-A8B4-62170451AB43}"/>
    <dgm:cxn modelId="{0B864450-D5E1-4DCC-880B-89BC8941C611}" type="presOf" srcId="{294C9EFF-79B6-49A1-B0E3-C5B33B3A4F34}" destId="{98F4D7E2-1728-4929-ABB0-F913D0707243}" srcOrd="0" destOrd="0" presId="urn:microsoft.com/office/officeart/2005/8/layout/vProcess5"/>
    <dgm:cxn modelId="{FC98F6BB-E1D6-42E2-8DF9-F98F3C28230E}" type="presOf" srcId="{6344F78B-7B91-409A-AA98-A7C2274EE36A}" destId="{6514D5E2-88AA-43AB-A35E-20C8A2E99EE3}" srcOrd="0" destOrd="0" presId="urn:microsoft.com/office/officeart/2005/8/layout/vProcess5"/>
    <dgm:cxn modelId="{4B2AA6D6-50D7-4DFE-99AB-CA341F54049C}" srcId="{D93ACBE6-441B-48F2-888C-D9551C9A0E45}" destId="{358AF00C-312D-4163-9B95-4F9E583576B1}" srcOrd="0" destOrd="0" parTransId="{54CA4D96-86DD-4438-A9BA-958E70C3227E}" sibTransId="{6344F78B-7B91-409A-AA98-A7C2274EE36A}"/>
    <dgm:cxn modelId="{57336947-F064-4841-B7CA-29C5F3C74DF6}" type="presOf" srcId="{89B407A2-1F09-4DF2-A936-8AD0B0C32760}" destId="{2BC8F34E-D384-4E10-97EA-2745964C4FEB}" srcOrd="0" destOrd="0" presId="urn:microsoft.com/office/officeart/2005/8/layout/vProcess5"/>
    <dgm:cxn modelId="{3C08F65F-94D1-41BD-BC94-EABA2CB678D0}" type="presOf" srcId="{04FE61E4-D15B-4453-A8E1-8D53A51B1E1B}" destId="{E133FEA3-FA9C-4046-BF31-3366E5FCC068}" srcOrd="0" destOrd="0" presId="urn:microsoft.com/office/officeart/2005/8/layout/vProcess5"/>
    <dgm:cxn modelId="{1C754FBC-CAD0-4207-B0CF-94C5F3DF56AD}" type="presOf" srcId="{68A96599-C3CF-4435-BEB6-4DA0076C785C}" destId="{0CD6990C-3988-45BE-8456-6E93D85DEAC4}" srcOrd="0" destOrd="0" presId="urn:microsoft.com/office/officeart/2005/8/layout/vProcess5"/>
    <dgm:cxn modelId="{5FA6EB18-0B6E-4518-8179-43711A916A2D}" srcId="{D93ACBE6-441B-48F2-888C-D9551C9A0E45}" destId="{294C9EFF-79B6-49A1-B0E3-C5B33B3A4F34}" srcOrd="2" destOrd="0" parTransId="{6400BF85-8AD4-4FAC-8ECF-3DC89E8E0E74}" sibTransId="{04FE61E4-D15B-4453-A8E1-8D53A51B1E1B}"/>
    <dgm:cxn modelId="{283856C9-AA28-4ACD-BAC8-8F8E43368565}" srcId="{D93ACBE6-441B-48F2-888C-D9551C9A0E45}" destId="{50176942-0D3C-469A-8C4C-373B6A5E0A5E}" srcOrd="5" destOrd="0" parTransId="{5B5E803D-4A3E-4514-A087-D82D70F31947}" sibTransId="{BD06A940-F776-401C-B067-DFC463AE8101}"/>
    <dgm:cxn modelId="{DB046771-CCD0-4DB9-BE19-23B5DCB196D6}" type="presOf" srcId="{D93ACBE6-441B-48F2-888C-D9551C9A0E45}" destId="{B7B1ED71-CB10-4E5A-BB6D-1CACBA0204F1}" srcOrd="0" destOrd="0" presId="urn:microsoft.com/office/officeart/2005/8/layout/vProcess5"/>
    <dgm:cxn modelId="{CEFB2181-14FA-4E09-891E-62920D54A1A5}" type="presOf" srcId="{70458956-20B0-4D47-B0F4-AB916321AD79}" destId="{96B7285A-0BB4-4AA4-B87F-12D0C0433BCC}" srcOrd="1" destOrd="0" presId="urn:microsoft.com/office/officeart/2005/8/layout/vProcess5"/>
    <dgm:cxn modelId="{DCCAFC6B-4AEE-4066-9C36-D018B08FC38A}" type="presOf" srcId="{F4B73232-B278-49DE-BF20-7EB0A61E8559}" destId="{FD536554-0F37-4884-A21D-BBD4C6871913}" srcOrd="0" destOrd="0" presId="urn:microsoft.com/office/officeart/2005/8/layout/vProcess5"/>
    <dgm:cxn modelId="{51BE74C0-01A3-44F7-B0A7-8D89E2E90765}" type="presOf" srcId="{F4B73232-B278-49DE-BF20-7EB0A61E8559}" destId="{6D2EE972-17D2-4D1F-9363-F58A3F15846C}" srcOrd="1" destOrd="0" presId="urn:microsoft.com/office/officeart/2005/8/layout/vProcess5"/>
    <dgm:cxn modelId="{6C1DC50D-3D4A-4412-B0D7-469C84183157}" type="presOf" srcId="{70458956-20B0-4D47-B0F4-AB916321AD79}" destId="{7DEAA5BA-8590-4087-80F1-571156FB96D1}" srcOrd="0" destOrd="0" presId="urn:microsoft.com/office/officeart/2005/8/layout/vProcess5"/>
    <dgm:cxn modelId="{12704ADE-7344-4306-BC06-FF9A4670ACA5}" type="presOf" srcId="{7CF0AE03-0451-4724-B04A-6D50DD81E538}" destId="{7FC14F9F-6237-4ED6-8A9B-01D162F7F6BB}" srcOrd="1" destOrd="0" presId="urn:microsoft.com/office/officeart/2005/8/layout/vProcess5"/>
    <dgm:cxn modelId="{34CF805E-B43E-479E-8031-ABBF5D4F67A4}" type="presOf" srcId="{358AF00C-312D-4163-9B95-4F9E583576B1}" destId="{8CC8598A-5432-4F3E-A8B0-2744DC2CD0E3}" srcOrd="0" destOrd="0" presId="urn:microsoft.com/office/officeart/2005/8/layout/vProcess5"/>
    <dgm:cxn modelId="{8538232B-F654-4C9C-92DD-05E4E300F500}" srcId="{D93ACBE6-441B-48F2-888C-D9551C9A0E45}" destId="{7CF0AE03-0451-4724-B04A-6D50DD81E538}" srcOrd="1" destOrd="0" parTransId="{5FA8FEDF-0649-4A5F-980A-EFE9B67B7A71}" sibTransId="{89B407A2-1F09-4DF2-A936-8AD0B0C32760}"/>
    <dgm:cxn modelId="{3AA2CAD6-29E2-423F-A056-63672E3B2CB8}" srcId="{D93ACBE6-441B-48F2-888C-D9551C9A0E45}" destId="{F4B73232-B278-49DE-BF20-7EB0A61E8559}" srcOrd="3" destOrd="0" parTransId="{5409ABAD-8387-4111-8FD7-B56B61E4FA57}" sibTransId="{68A96599-C3CF-4435-BEB6-4DA0076C785C}"/>
    <dgm:cxn modelId="{2BAD89DD-5A57-44BF-97C7-6B41CDB533F7}" type="presOf" srcId="{294C9EFF-79B6-49A1-B0E3-C5B33B3A4F34}" destId="{E9978B38-57E2-461E-9B99-9B50D0772821}" srcOrd="1" destOrd="0" presId="urn:microsoft.com/office/officeart/2005/8/layout/vProcess5"/>
    <dgm:cxn modelId="{ADD7C56B-E069-49F1-BCA2-6D5884420808}" type="presParOf" srcId="{B7B1ED71-CB10-4E5A-BB6D-1CACBA0204F1}" destId="{FED32A9D-9A22-4FC0-8268-D3B9550AFAAC}" srcOrd="0" destOrd="0" presId="urn:microsoft.com/office/officeart/2005/8/layout/vProcess5"/>
    <dgm:cxn modelId="{678AF14F-387A-4700-943D-BDB873420484}" type="presParOf" srcId="{B7B1ED71-CB10-4E5A-BB6D-1CACBA0204F1}" destId="{8CC8598A-5432-4F3E-A8B0-2744DC2CD0E3}" srcOrd="1" destOrd="0" presId="urn:microsoft.com/office/officeart/2005/8/layout/vProcess5"/>
    <dgm:cxn modelId="{8331448B-A9DB-4B60-B28F-C120780491C4}" type="presParOf" srcId="{B7B1ED71-CB10-4E5A-BB6D-1CACBA0204F1}" destId="{5733D184-6D15-478D-8CE0-77EBDFECE836}" srcOrd="2" destOrd="0" presId="urn:microsoft.com/office/officeart/2005/8/layout/vProcess5"/>
    <dgm:cxn modelId="{AE094D14-01F0-487A-AFEB-ABD0E8D7FDA7}" type="presParOf" srcId="{B7B1ED71-CB10-4E5A-BB6D-1CACBA0204F1}" destId="{98F4D7E2-1728-4929-ABB0-F913D0707243}" srcOrd="3" destOrd="0" presId="urn:microsoft.com/office/officeart/2005/8/layout/vProcess5"/>
    <dgm:cxn modelId="{BF5FE5FD-A115-4B9E-959A-55FC4B92D79A}" type="presParOf" srcId="{B7B1ED71-CB10-4E5A-BB6D-1CACBA0204F1}" destId="{FD536554-0F37-4884-A21D-BBD4C6871913}" srcOrd="4" destOrd="0" presId="urn:microsoft.com/office/officeart/2005/8/layout/vProcess5"/>
    <dgm:cxn modelId="{955B3198-DC6A-4055-A530-AE7E5C3A2D30}" type="presParOf" srcId="{B7B1ED71-CB10-4E5A-BB6D-1CACBA0204F1}" destId="{7DEAA5BA-8590-4087-80F1-571156FB96D1}" srcOrd="5" destOrd="0" presId="urn:microsoft.com/office/officeart/2005/8/layout/vProcess5"/>
    <dgm:cxn modelId="{D3ABB2FA-3F37-46A8-BF96-B0CAA23301E5}" type="presParOf" srcId="{B7B1ED71-CB10-4E5A-BB6D-1CACBA0204F1}" destId="{6514D5E2-88AA-43AB-A35E-20C8A2E99EE3}" srcOrd="6" destOrd="0" presId="urn:microsoft.com/office/officeart/2005/8/layout/vProcess5"/>
    <dgm:cxn modelId="{7A9AF1D6-8285-4295-8550-710FDEDAC993}" type="presParOf" srcId="{B7B1ED71-CB10-4E5A-BB6D-1CACBA0204F1}" destId="{2BC8F34E-D384-4E10-97EA-2745964C4FEB}" srcOrd="7" destOrd="0" presId="urn:microsoft.com/office/officeart/2005/8/layout/vProcess5"/>
    <dgm:cxn modelId="{E8E3A35F-6027-41B7-B7BB-F857C6F7F188}" type="presParOf" srcId="{B7B1ED71-CB10-4E5A-BB6D-1CACBA0204F1}" destId="{E133FEA3-FA9C-4046-BF31-3366E5FCC068}" srcOrd="8" destOrd="0" presId="urn:microsoft.com/office/officeart/2005/8/layout/vProcess5"/>
    <dgm:cxn modelId="{72B73E4F-556F-4964-8B78-BAAABB5E5116}" type="presParOf" srcId="{B7B1ED71-CB10-4E5A-BB6D-1CACBA0204F1}" destId="{0CD6990C-3988-45BE-8456-6E93D85DEAC4}" srcOrd="9" destOrd="0" presId="urn:microsoft.com/office/officeart/2005/8/layout/vProcess5"/>
    <dgm:cxn modelId="{508A581E-30DB-4344-BE43-854CF8B1C312}" type="presParOf" srcId="{B7B1ED71-CB10-4E5A-BB6D-1CACBA0204F1}" destId="{A07FAF1B-B1CD-4283-8F83-AACCDF8908CC}" srcOrd="10" destOrd="0" presId="urn:microsoft.com/office/officeart/2005/8/layout/vProcess5"/>
    <dgm:cxn modelId="{7E684A6A-9907-4473-BDD2-A45877A1B923}" type="presParOf" srcId="{B7B1ED71-CB10-4E5A-BB6D-1CACBA0204F1}" destId="{7FC14F9F-6237-4ED6-8A9B-01D162F7F6BB}" srcOrd="11" destOrd="0" presId="urn:microsoft.com/office/officeart/2005/8/layout/vProcess5"/>
    <dgm:cxn modelId="{4C598AA3-DD60-4622-9420-8F656AB0377F}" type="presParOf" srcId="{B7B1ED71-CB10-4E5A-BB6D-1CACBA0204F1}" destId="{E9978B38-57E2-461E-9B99-9B50D0772821}" srcOrd="12" destOrd="0" presId="urn:microsoft.com/office/officeart/2005/8/layout/vProcess5"/>
    <dgm:cxn modelId="{5A9498AE-4D4F-4E1F-870B-EDD3C7E258FC}" type="presParOf" srcId="{B7B1ED71-CB10-4E5A-BB6D-1CACBA0204F1}" destId="{6D2EE972-17D2-4D1F-9363-F58A3F15846C}" srcOrd="13" destOrd="0" presId="urn:microsoft.com/office/officeart/2005/8/layout/vProcess5"/>
    <dgm:cxn modelId="{C3C4632D-8A61-4C02-856A-89426302608B}" type="presParOf" srcId="{B7B1ED71-CB10-4E5A-BB6D-1CACBA0204F1}" destId="{96B7285A-0BB4-4AA4-B87F-12D0C0433BC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67CFA4-E45F-4EB3-B6AA-434E386CC88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A3313F-0AC9-4011-8C7F-CBFB8624CE98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pPr algn="ctr"/>
          <a:r>
            <a: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 (383) 209-13-33, 8-800-600-34-07</a:t>
          </a:r>
          <a:endParaRPr lang="ru-RU" sz="4400" dirty="0"/>
        </a:p>
      </dgm:t>
    </dgm:pt>
    <dgm:pt modelId="{D4BED1DE-5AE2-469C-85E9-78D8F0684037}" type="parTrans" cxnId="{C8D5AE76-AC2E-4949-92E6-FF3A56E0BBD2}">
      <dgm:prSet/>
      <dgm:spPr/>
      <dgm:t>
        <a:bodyPr/>
        <a:lstStyle/>
        <a:p>
          <a:endParaRPr lang="ru-RU"/>
        </a:p>
      </dgm:t>
    </dgm:pt>
    <dgm:pt modelId="{E0FBF1E7-FE4F-4747-89BA-5FE5CD1748C2}" type="sibTrans" cxnId="{C8D5AE76-AC2E-4949-92E6-FF3A56E0BBD2}">
      <dgm:prSet/>
      <dgm:spPr/>
      <dgm:t>
        <a:bodyPr/>
        <a:lstStyle/>
        <a:p>
          <a:endParaRPr lang="ru-RU"/>
        </a:p>
      </dgm:t>
    </dgm:pt>
    <dgm:pt modelId="{292ED18F-FD6C-4FA9-A564-47735C50806B}">
      <dgm:prSet phldrT="[Текст]"/>
      <dgm:spPr>
        <a:solidFill>
          <a:schemeClr val="bg1"/>
        </a:solidFill>
        <a:ln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@microfond54</a:t>
          </a:r>
          <a:endParaRPr lang="ru-RU" dirty="0"/>
        </a:p>
      </dgm:t>
    </dgm:pt>
    <dgm:pt modelId="{E820B0C5-BAA0-4938-AEDD-8101E1164A60}" type="parTrans" cxnId="{B316F90A-165E-4B27-811A-C7580DF4DC31}">
      <dgm:prSet/>
      <dgm:spPr/>
      <dgm:t>
        <a:bodyPr/>
        <a:lstStyle/>
        <a:p>
          <a:endParaRPr lang="ru-RU"/>
        </a:p>
      </dgm:t>
    </dgm:pt>
    <dgm:pt modelId="{B13F2015-1282-422C-88CB-3C584FDD7803}" type="sibTrans" cxnId="{B316F90A-165E-4B27-811A-C7580DF4DC31}">
      <dgm:prSet/>
      <dgm:spPr/>
      <dgm:t>
        <a:bodyPr/>
        <a:lstStyle/>
        <a:p>
          <a:endParaRPr lang="ru-RU"/>
        </a:p>
      </dgm:t>
    </dgm:pt>
    <dgm:pt modelId="{85E6CC5D-D4AC-49ED-AE53-85B88E326079}">
      <dgm:prSet phldrT="[Текст]"/>
      <dgm:spPr>
        <a:solidFill>
          <a:schemeClr val="bg1"/>
        </a:solidFill>
        <a:ln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630007, г. Новосибирск, ул. Сибревкома, 9 офис 3</a:t>
          </a:r>
          <a:endParaRPr lang="ru-RU" dirty="0">
            <a:solidFill>
              <a:schemeClr val="tx1"/>
            </a:solidFill>
          </a:endParaRPr>
        </a:p>
      </dgm:t>
    </dgm:pt>
    <dgm:pt modelId="{3B617B1F-A5AB-4BEA-A649-20D49B9C603A}" type="parTrans" cxnId="{6C8D700E-1347-40D4-891E-B37C2988A42F}">
      <dgm:prSet/>
      <dgm:spPr/>
      <dgm:t>
        <a:bodyPr/>
        <a:lstStyle/>
        <a:p>
          <a:endParaRPr lang="ru-RU"/>
        </a:p>
      </dgm:t>
    </dgm:pt>
    <dgm:pt modelId="{B5710AB4-BC26-47A2-AD39-C819EB956D11}" type="sibTrans" cxnId="{6C8D700E-1347-40D4-891E-B37C2988A42F}">
      <dgm:prSet/>
      <dgm:spPr/>
      <dgm:t>
        <a:bodyPr/>
        <a:lstStyle/>
        <a:p>
          <a:endParaRPr lang="ru-RU"/>
        </a:p>
      </dgm:t>
    </dgm:pt>
    <dgm:pt modelId="{39C89E1D-6EA2-4915-A03D-4A9B9C64137E}">
      <dgm:prSet/>
      <dgm:spPr>
        <a:solidFill>
          <a:schemeClr val="bg1"/>
        </a:solidFill>
        <a:ln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www.microfund.ru</a:t>
          </a:r>
          <a:endParaRPr lang="ru-RU" dirty="0">
            <a:solidFill>
              <a:schemeClr val="tx1"/>
            </a:solidFill>
          </a:endParaRPr>
        </a:p>
      </dgm:t>
    </dgm:pt>
    <dgm:pt modelId="{88A9E067-FBD7-480E-9D15-11CAAD415BB0}" type="parTrans" cxnId="{A83334E3-8558-461F-A966-B894EC0925C1}">
      <dgm:prSet/>
      <dgm:spPr/>
      <dgm:t>
        <a:bodyPr/>
        <a:lstStyle/>
        <a:p>
          <a:endParaRPr lang="ru-RU"/>
        </a:p>
      </dgm:t>
    </dgm:pt>
    <dgm:pt modelId="{FD990192-91F1-45C5-AB11-5D55CC9D41AE}" type="sibTrans" cxnId="{A83334E3-8558-461F-A966-B894EC0925C1}">
      <dgm:prSet/>
      <dgm:spPr/>
      <dgm:t>
        <a:bodyPr/>
        <a:lstStyle/>
        <a:p>
          <a:endParaRPr lang="ru-RU"/>
        </a:p>
      </dgm:t>
    </dgm:pt>
    <dgm:pt modelId="{A8967D51-BC2C-48DA-8290-97AC045122AB}" type="pres">
      <dgm:prSet presAssocID="{0767CFA4-E45F-4EB3-B6AA-434E386CC88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10CB95-D068-423A-BEC9-673E374314F9}" type="pres">
      <dgm:prSet presAssocID="{E8A3313F-0AC9-4011-8C7F-CBFB8624CE98}" presName="comp" presStyleCnt="0"/>
      <dgm:spPr/>
    </dgm:pt>
    <dgm:pt modelId="{1BDA58DB-D175-489E-BCB1-C4C262F87A62}" type="pres">
      <dgm:prSet presAssocID="{E8A3313F-0AC9-4011-8C7F-CBFB8624CE98}" presName="box" presStyleLbl="node1" presStyleIdx="0" presStyleCnt="4"/>
      <dgm:spPr/>
      <dgm:t>
        <a:bodyPr/>
        <a:lstStyle/>
        <a:p>
          <a:endParaRPr lang="ru-RU"/>
        </a:p>
      </dgm:t>
    </dgm:pt>
    <dgm:pt modelId="{C3EA1378-138D-4988-B3B4-A26901CCC997}" type="pres">
      <dgm:prSet presAssocID="{E8A3313F-0AC9-4011-8C7F-CBFB8624CE98}" presName="img" presStyleLbl="fgImgPlace1" presStyleIdx="0" presStyleCnt="4"/>
      <dgm:spPr>
        <a:noFill/>
        <a:ln>
          <a:solidFill>
            <a:schemeClr val="accent2">
              <a:lumMod val="50000"/>
            </a:schemeClr>
          </a:solidFill>
        </a:ln>
        <a:effectLst/>
      </dgm:spPr>
    </dgm:pt>
    <dgm:pt modelId="{A8C0B04E-E56D-4E39-B7E0-42514BBA275D}" type="pres">
      <dgm:prSet presAssocID="{E8A3313F-0AC9-4011-8C7F-CBFB8624CE9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A016C-F2C5-4FCD-9931-4EB791C8B284}" type="pres">
      <dgm:prSet presAssocID="{E0FBF1E7-FE4F-4747-89BA-5FE5CD1748C2}" presName="spacer" presStyleCnt="0"/>
      <dgm:spPr/>
    </dgm:pt>
    <dgm:pt modelId="{2ABF8118-50F9-4937-BD5E-C209FDE92465}" type="pres">
      <dgm:prSet presAssocID="{39C89E1D-6EA2-4915-A03D-4A9B9C64137E}" presName="comp" presStyleCnt="0"/>
      <dgm:spPr/>
    </dgm:pt>
    <dgm:pt modelId="{C23159E3-376E-435D-ACDD-EACF9F144706}" type="pres">
      <dgm:prSet presAssocID="{39C89E1D-6EA2-4915-A03D-4A9B9C64137E}" presName="box" presStyleLbl="node1" presStyleIdx="1" presStyleCnt="4" custLinFactNeighborX="-11030" custLinFactNeighborY="-1433"/>
      <dgm:spPr/>
      <dgm:t>
        <a:bodyPr/>
        <a:lstStyle/>
        <a:p>
          <a:endParaRPr lang="ru-RU"/>
        </a:p>
      </dgm:t>
    </dgm:pt>
    <dgm:pt modelId="{B0BFC2CA-1450-46CF-A095-9B2A9E4B3219}" type="pres">
      <dgm:prSet presAssocID="{39C89E1D-6EA2-4915-A03D-4A9B9C64137E}" presName="img" presStyleLbl="fgImgPlace1" presStyleIdx="1" presStyleCnt="4"/>
      <dgm:spPr>
        <a:noFill/>
        <a:ln>
          <a:solidFill>
            <a:schemeClr val="accent2">
              <a:lumMod val="50000"/>
            </a:schemeClr>
          </a:solidFill>
        </a:ln>
        <a:effectLst/>
      </dgm:spPr>
    </dgm:pt>
    <dgm:pt modelId="{7CF1A0BD-E100-47F4-9D9F-479F3EF60E3D}" type="pres">
      <dgm:prSet presAssocID="{39C89E1D-6EA2-4915-A03D-4A9B9C64137E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36993-D186-4895-959B-95E6C094EFA3}" type="pres">
      <dgm:prSet presAssocID="{FD990192-91F1-45C5-AB11-5D55CC9D41AE}" presName="spacer" presStyleCnt="0"/>
      <dgm:spPr/>
    </dgm:pt>
    <dgm:pt modelId="{A5AD049B-3467-4041-86EF-65F4F1421E8E}" type="pres">
      <dgm:prSet presAssocID="{292ED18F-FD6C-4FA9-A564-47735C50806B}" presName="comp" presStyleCnt="0"/>
      <dgm:spPr/>
    </dgm:pt>
    <dgm:pt modelId="{A5151DDF-CBB1-402C-ABC4-376AFC70DB0A}" type="pres">
      <dgm:prSet presAssocID="{292ED18F-FD6C-4FA9-A564-47735C50806B}" presName="box" presStyleLbl="node1" presStyleIdx="2" presStyleCnt="4"/>
      <dgm:spPr/>
      <dgm:t>
        <a:bodyPr/>
        <a:lstStyle/>
        <a:p>
          <a:endParaRPr lang="ru-RU"/>
        </a:p>
      </dgm:t>
    </dgm:pt>
    <dgm:pt modelId="{34679892-E715-4C56-AF1A-FD77BC9DAD00}" type="pres">
      <dgm:prSet presAssocID="{292ED18F-FD6C-4FA9-A564-47735C50806B}" presName="img" presStyleLbl="fgImgPlace1" presStyleIdx="2" presStyleCnt="4"/>
      <dgm:spPr>
        <a:noFill/>
        <a:ln>
          <a:solidFill>
            <a:schemeClr val="accent2">
              <a:lumMod val="50000"/>
            </a:schemeClr>
          </a:solidFill>
        </a:ln>
        <a:effectLst/>
      </dgm:spPr>
    </dgm:pt>
    <dgm:pt modelId="{50820F4D-190D-4904-9FAC-E12BE292691F}" type="pres">
      <dgm:prSet presAssocID="{292ED18F-FD6C-4FA9-A564-47735C50806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9890C-3409-44B4-87A7-272236E77F87}" type="pres">
      <dgm:prSet presAssocID="{B13F2015-1282-422C-88CB-3C584FDD7803}" presName="spacer" presStyleCnt="0"/>
      <dgm:spPr/>
    </dgm:pt>
    <dgm:pt modelId="{66B6F927-AFD4-4FD5-B416-F602EA48A1B8}" type="pres">
      <dgm:prSet presAssocID="{85E6CC5D-D4AC-49ED-AE53-85B88E326079}" presName="comp" presStyleCnt="0"/>
      <dgm:spPr/>
    </dgm:pt>
    <dgm:pt modelId="{7FF139CC-2540-4A94-9CC2-ECB74F59FE75}" type="pres">
      <dgm:prSet presAssocID="{85E6CC5D-D4AC-49ED-AE53-85B88E326079}" presName="box" presStyleLbl="node1" presStyleIdx="3" presStyleCnt="4"/>
      <dgm:spPr/>
      <dgm:t>
        <a:bodyPr/>
        <a:lstStyle/>
        <a:p>
          <a:endParaRPr lang="ru-RU"/>
        </a:p>
      </dgm:t>
    </dgm:pt>
    <dgm:pt modelId="{D905B81D-BA51-4C07-9B8A-DE8ED00F9800}" type="pres">
      <dgm:prSet presAssocID="{85E6CC5D-D4AC-49ED-AE53-85B88E326079}" presName="img" presStyleLbl="fgImgPlace1" presStyleIdx="3" presStyleCnt="4"/>
      <dgm:spPr>
        <a:noFill/>
        <a:ln>
          <a:solidFill>
            <a:schemeClr val="accent2">
              <a:lumMod val="50000"/>
            </a:schemeClr>
          </a:solidFill>
        </a:ln>
        <a:effectLst/>
      </dgm:spPr>
    </dgm:pt>
    <dgm:pt modelId="{FE01E7CE-66DC-44FE-A8CD-FE0685F1651F}" type="pres">
      <dgm:prSet presAssocID="{85E6CC5D-D4AC-49ED-AE53-85B88E32607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1C8EDB-7C6F-4A1F-B52B-AFE373F18ADC}" type="presOf" srcId="{0767CFA4-E45F-4EB3-B6AA-434E386CC885}" destId="{A8967D51-BC2C-48DA-8290-97AC045122AB}" srcOrd="0" destOrd="0" presId="urn:microsoft.com/office/officeart/2005/8/layout/vList4"/>
    <dgm:cxn modelId="{079906E9-8969-49FE-9B89-D3851DA3027D}" type="presOf" srcId="{E8A3313F-0AC9-4011-8C7F-CBFB8624CE98}" destId="{1BDA58DB-D175-489E-BCB1-C4C262F87A62}" srcOrd="0" destOrd="0" presId="urn:microsoft.com/office/officeart/2005/8/layout/vList4"/>
    <dgm:cxn modelId="{8C6AE885-0032-4648-A201-6328120CD2F5}" type="presOf" srcId="{39C89E1D-6EA2-4915-A03D-4A9B9C64137E}" destId="{C23159E3-376E-435D-ACDD-EACF9F144706}" srcOrd="0" destOrd="0" presId="urn:microsoft.com/office/officeart/2005/8/layout/vList4"/>
    <dgm:cxn modelId="{6C8D700E-1347-40D4-891E-B37C2988A42F}" srcId="{0767CFA4-E45F-4EB3-B6AA-434E386CC885}" destId="{85E6CC5D-D4AC-49ED-AE53-85B88E326079}" srcOrd="3" destOrd="0" parTransId="{3B617B1F-A5AB-4BEA-A649-20D49B9C603A}" sibTransId="{B5710AB4-BC26-47A2-AD39-C819EB956D11}"/>
    <dgm:cxn modelId="{8B2C6196-5E45-469A-8574-20263B2B2765}" type="presOf" srcId="{85E6CC5D-D4AC-49ED-AE53-85B88E326079}" destId="{FE01E7CE-66DC-44FE-A8CD-FE0685F1651F}" srcOrd="1" destOrd="0" presId="urn:microsoft.com/office/officeart/2005/8/layout/vList4"/>
    <dgm:cxn modelId="{C8D5AE76-AC2E-4949-92E6-FF3A56E0BBD2}" srcId="{0767CFA4-E45F-4EB3-B6AA-434E386CC885}" destId="{E8A3313F-0AC9-4011-8C7F-CBFB8624CE98}" srcOrd="0" destOrd="0" parTransId="{D4BED1DE-5AE2-469C-85E9-78D8F0684037}" sibTransId="{E0FBF1E7-FE4F-4747-89BA-5FE5CD1748C2}"/>
    <dgm:cxn modelId="{A83334E3-8558-461F-A966-B894EC0925C1}" srcId="{0767CFA4-E45F-4EB3-B6AA-434E386CC885}" destId="{39C89E1D-6EA2-4915-A03D-4A9B9C64137E}" srcOrd="1" destOrd="0" parTransId="{88A9E067-FBD7-480E-9D15-11CAAD415BB0}" sibTransId="{FD990192-91F1-45C5-AB11-5D55CC9D41AE}"/>
    <dgm:cxn modelId="{6F6A9AE5-D39E-4B2B-8CE8-23DCE4D2AFE0}" type="presOf" srcId="{E8A3313F-0AC9-4011-8C7F-CBFB8624CE98}" destId="{A8C0B04E-E56D-4E39-B7E0-42514BBA275D}" srcOrd="1" destOrd="0" presId="urn:microsoft.com/office/officeart/2005/8/layout/vList4"/>
    <dgm:cxn modelId="{B316F90A-165E-4B27-811A-C7580DF4DC31}" srcId="{0767CFA4-E45F-4EB3-B6AA-434E386CC885}" destId="{292ED18F-FD6C-4FA9-A564-47735C50806B}" srcOrd="2" destOrd="0" parTransId="{E820B0C5-BAA0-4938-AEDD-8101E1164A60}" sibTransId="{B13F2015-1282-422C-88CB-3C584FDD7803}"/>
    <dgm:cxn modelId="{C3E34423-23E4-4C94-98C2-8E9A2A90B642}" type="presOf" srcId="{85E6CC5D-D4AC-49ED-AE53-85B88E326079}" destId="{7FF139CC-2540-4A94-9CC2-ECB74F59FE75}" srcOrd="0" destOrd="0" presId="urn:microsoft.com/office/officeart/2005/8/layout/vList4"/>
    <dgm:cxn modelId="{7B02BF5A-F8D3-48C2-A52B-C1C30DD22B9D}" type="presOf" srcId="{39C89E1D-6EA2-4915-A03D-4A9B9C64137E}" destId="{7CF1A0BD-E100-47F4-9D9F-479F3EF60E3D}" srcOrd="1" destOrd="0" presId="urn:microsoft.com/office/officeart/2005/8/layout/vList4"/>
    <dgm:cxn modelId="{5B4AF85E-C733-4A20-AB9F-91ADC4E1E844}" type="presOf" srcId="{292ED18F-FD6C-4FA9-A564-47735C50806B}" destId="{50820F4D-190D-4904-9FAC-E12BE292691F}" srcOrd="1" destOrd="0" presId="urn:microsoft.com/office/officeart/2005/8/layout/vList4"/>
    <dgm:cxn modelId="{0EC74B93-61E7-4A35-BA18-D2DF885310AE}" type="presOf" srcId="{292ED18F-FD6C-4FA9-A564-47735C50806B}" destId="{A5151DDF-CBB1-402C-ABC4-376AFC70DB0A}" srcOrd="0" destOrd="0" presId="urn:microsoft.com/office/officeart/2005/8/layout/vList4"/>
    <dgm:cxn modelId="{EAF36D6C-6D9B-47AA-BDFA-C0DAC3FB3048}" type="presParOf" srcId="{A8967D51-BC2C-48DA-8290-97AC045122AB}" destId="{9910CB95-D068-423A-BEC9-673E374314F9}" srcOrd="0" destOrd="0" presId="urn:microsoft.com/office/officeart/2005/8/layout/vList4"/>
    <dgm:cxn modelId="{0F9A9B28-9D4D-4C5F-9651-13D311186BB0}" type="presParOf" srcId="{9910CB95-D068-423A-BEC9-673E374314F9}" destId="{1BDA58DB-D175-489E-BCB1-C4C262F87A62}" srcOrd="0" destOrd="0" presId="urn:microsoft.com/office/officeart/2005/8/layout/vList4"/>
    <dgm:cxn modelId="{9C2FE94D-7D7F-4EE3-BE70-1A47BAA98413}" type="presParOf" srcId="{9910CB95-D068-423A-BEC9-673E374314F9}" destId="{C3EA1378-138D-4988-B3B4-A26901CCC997}" srcOrd="1" destOrd="0" presId="urn:microsoft.com/office/officeart/2005/8/layout/vList4"/>
    <dgm:cxn modelId="{D34DE901-0F69-4FA8-AD1D-EB0BAD12EE34}" type="presParOf" srcId="{9910CB95-D068-423A-BEC9-673E374314F9}" destId="{A8C0B04E-E56D-4E39-B7E0-42514BBA275D}" srcOrd="2" destOrd="0" presId="urn:microsoft.com/office/officeart/2005/8/layout/vList4"/>
    <dgm:cxn modelId="{48E9FCEA-CFC4-43CD-8400-8F8F752B86ED}" type="presParOf" srcId="{A8967D51-BC2C-48DA-8290-97AC045122AB}" destId="{5C5A016C-F2C5-4FCD-9931-4EB791C8B284}" srcOrd="1" destOrd="0" presId="urn:microsoft.com/office/officeart/2005/8/layout/vList4"/>
    <dgm:cxn modelId="{F3330BD9-A3BD-48E8-B55B-373E4E94DF76}" type="presParOf" srcId="{A8967D51-BC2C-48DA-8290-97AC045122AB}" destId="{2ABF8118-50F9-4937-BD5E-C209FDE92465}" srcOrd="2" destOrd="0" presId="urn:microsoft.com/office/officeart/2005/8/layout/vList4"/>
    <dgm:cxn modelId="{7F8B71BD-F28D-4D9C-8EF9-6CC3A37EB46C}" type="presParOf" srcId="{2ABF8118-50F9-4937-BD5E-C209FDE92465}" destId="{C23159E3-376E-435D-ACDD-EACF9F144706}" srcOrd="0" destOrd="0" presId="urn:microsoft.com/office/officeart/2005/8/layout/vList4"/>
    <dgm:cxn modelId="{C710B92C-CFB9-41E8-A9BB-EF86E8B0708A}" type="presParOf" srcId="{2ABF8118-50F9-4937-BD5E-C209FDE92465}" destId="{B0BFC2CA-1450-46CF-A095-9B2A9E4B3219}" srcOrd="1" destOrd="0" presId="urn:microsoft.com/office/officeart/2005/8/layout/vList4"/>
    <dgm:cxn modelId="{387EE4AD-ACE3-48FF-A20E-7E2C0833C3DA}" type="presParOf" srcId="{2ABF8118-50F9-4937-BD5E-C209FDE92465}" destId="{7CF1A0BD-E100-47F4-9D9F-479F3EF60E3D}" srcOrd="2" destOrd="0" presId="urn:microsoft.com/office/officeart/2005/8/layout/vList4"/>
    <dgm:cxn modelId="{B7C83CC6-C054-4993-A829-159E2EAC9C3B}" type="presParOf" srcId="{A8967D51-BC2C-48DA-8290-97AC045122AB}" destId="{33A36993-D186-4895-959B-95E6C094EFA3}" srcOrd="3" destOrd="0" presId="urn:microsoft.com/office/officeart/2005/8/layout/vList4"/>
    <dgm:cxn modelId="{1F8023E4-C388-49ED-8FEF-B80A3F752451}" type="presParOf" srcId="{A8967D51-BC2C-48DA-8290-97AC045122AB}" destId="{A5AD049B-3467-4041-86EF-65F4F1421E8E}" srcOrd="4" destOrd="0" presId="urn:microsoft.com/office/officeart/2005/8/layout/vList4"/>
    <dgm:cxn modelId="{D4DCB06E-2267-474E-A825-31E122CCB130}" type="presParOf" srcId="{A5AD049B-3467-4041-86EF-65F4F1421E8E}" destId="{A5151DDF-CBB1-402C-ABC4-376AFC70DB0A}" srcOrd="0" destOrd="0" presId="urn:microsoft.com/office/officeart/2005/8/layout/vList4"/>
    <dgm:cxn modelId="{2B35CE66-C8E9-4385-876E-B8E6469B464B}" type="presParOf" srcId="{A5AD049B-3467-4041-86EF-65F4F1421E8E}" destId="{34679892-E715-4C56-AF1A-FD77BC9DAD00}" srcOrd="1" destOrd="0" presId="urn:microsoft.com/office/officeart/2005/8/layout/vList4"/>
    <dgm:cxn modelId="{2690F3A5-7410-45AC-930E-A3B274A38B3D}" type="presParOf" srcId="{A5AD049B-3467-4041-86EF-65F4F1421E8E}" destId="{50820F4D-190D-4904-9FAC-E12BE292691F}" srcOrd="2" destOrd="0" presId="urn:microsoft.com/office/officeart/2005/8/layout/vList4"/>
    <dgm:cxn modelId="{26F83A68-82CB-49A2-8CBA-A5554B4A0DD7}" type="presParOf" srcId="{A8967D51-BC2C-48DA-8290-97AC045122AB}" destId="{1E59890C-3409-44B4-87A7-272236E77F87}" srcOrd="5" destOrd="0" presId="urn:microsoft.com/office/officeart/2005/8/layout/vList4"/>
    <dgm:cxn modelId="{22C2A88D-66CC-4F99-843B-A4CC9A15E1D3}" type="presParOf" srcId="{A8967D51-BC2C-48DA-8290-97AC045122AB}" destId="{66B6F927-AFD4-4FD5-B416-F602EA48A1B8}" srcOrd="6" destOrd="0" presId="urn:microsoft.com/office/officeart/2005/8/layout/vList4"/>
    <dgm:cxn modelId="{0ED76AB0-2E22-4367-8C7A-5BC0210230A9}" type="presParOf" srcId="{66B6F927-AFD4-4FD5-B416-F602EA48A1B8}" destId="{7FF139CC-2540-4A94-9CC2-ECB74F59FE75}" srcOrd="0" destOrd="0" presId="urn:microsoft.com/office/officeart/2005/8/layout/vList4"/>
    <dgm:cxn modelId="{6219BF74-4C56-48A0-86D0-89A41B384A4A}" type="presParOf" srcId="{66B6F927-AFD4-4FD5-B416-F602EA48A1B8}" destId="{D905B81D-BA51-4C07-9B8A-DE8ED00F9800}" srcOrd="1" destOrd="0" presId="urn:microsoft.com/office/officeart/2005/8/layout/vList4"/>
    <dgm:cxn modelId="{5E250F15-34E2-4FCA-B488-6B53AF2C0556}" type="presParOf" srcId="{66B6F927-AFD4-4FD5-B416-F602EA48A1B8}" destId="{FE01E7CE-66DC-44FE-A8CD-FE0685F1651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4E33C-0FC5-41F3-9FCF-41E0A2C9C746}">
      <dsp:nvSpPr>
        <dsp:cNvPr id="0" name=""/>
        <dsp:cNvSpPr/>
      </dsp:nvSpPr>
      <dsp:spPr>
        <a:xfrm>
          <a:off x="3858" y="271414"/>
          <a:ext cx="4902112" cy="500671"/>
        </a:xfrm>
        <a:prstGeom prst="roundRect">
          <a:avLst>
            <a:gd name="adj" fmla="val 10000"/>
          </a:avLst>
        </a:prstGeom>
        <a:solidFill>
          <a:srgbClr val="B58861"/>
        </a:solidFill>
        <a:ln w="12700" cap="flat" cmpd="sng" algn="ctr">
          <a:solidFill>
            <a:srgbClr val="4B292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Внешние документы</a:t>
          </a:r>
          <a:endParaRPr lang="ru-RU" sz="2800" kern="1200" dirty="0"/>
        </a:p>
      </dsp:txBody>
      <dsp:txXfrm>
        <a:off x="18522" y="286078"/>
        <a:ext cx="4872784" cy="471343"/>
      </dsp:txXfrm>
    </dsp:sp>
    <dsp:sp modelId="{CEEDBCC1-027D-44FA-9966-796DD56BFB3E}">
      <dsp:nvSpPr>
        <dsp:cNvPr id="0" name=""/>
        <dsp:cNvSpPr/>
      </dsp:nvSpPr>
      <dsp:spPr>
        <a:xfrm>
          <a:off x="494069" y="772085"/>
          <a:ext cx="490211" cy="680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0960"/>
              </a:lnTo>
              <a:lnTo>
                <a:pt x="490211" y="680960"/>
              </a:lnTo>
            </a:path>
          </a:pathLst>
        </a:custGeom>
        <a:noFill/>
        <a:ln w="12700" cap="flat" cmpd="sng" algn="ctr">
          <a:solidFill>
            <a:srgbClr val="4B292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16C47A-E012-4002-8189-58BAC195089E}">
      <dsp:nvSpPr>
        <dsp:cNvPr id="0" name=""/>
        <dsp:cNvSpPr/>
      </dsp:nvSpPr>
      <dsp:spPr>
        <a:xfrm>
          <a:off x="984280" y="1096043"/>
          <a:ext cx="4577506" cy="714004"/>
        </a:xfrm>
        <a:prstGeom prst="roundRect">
          <a:avLst>
            <a:gd name="adj" fmla="val 10000"/>
          </a:avLst>
        </a:prstGeom>
        <a:solidFill>
          <a:srgbClr val="F0E7E0"/>
        </a:solidFill>
        <a:ln w="12700" cap="flat" cmpd="sng" algn="ctr">
          <a:solidFill>
            <a:srgbClr val="4B292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smtClean="0"/>
            <a:t>справка из налоговой</a:t>
          </a:r>
          <a:endParaRPr lang="ru-RU" sz="2200" kern="1200" dirty="0"/>
        </a:p>
      </dsp:txBody>
      <dsp:txXfrm>
        <a:off x="1005192" y="1116955"/>
        <a:ext cx="4535682" cy="672180"/>
      </dsp:txXfrm>
    </dsp:sp>
    <dsp:sp modelId="{978FA6EA-DFFB-48E2-B327-D86F3FBB7478}">
      <dsp:nvSpPr>
        <dsp:cNvPr id="0" name=""/>
        <dsp:cNvSpPr/>
      </dsp:nvSpPr>
      <dsp:spPr>
        <a:xfrm>
          <a:off x="494069" y="772085"/>
          <a:ext cx="490211" cy="1718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923"/>
              </a:lnTo>
              <a:lnTo>
                <a:pt x="490211" y="1718923"/>
              </a:lnTo>
            </a:path>
          </a:pathLst>
        </a:custGeom>
        <a:noFill/>
        <a:ln w="12700" cap="flat" cmpd="sng" algn="ctr">
          <a:solidFill>
            <a:srgbClr val="4B292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10BAD9-A550-478E-9EB9-73CE2CE713F5}">
      <dsp:nvSpPr>
        <dsp:cNvPr id="0" name=""/>
        <dsp:cNvSpPr/>
      </dsp:nvSpPr>
      <dsp:spPr>
        <a:xfrm>
          <a:off x="984280" y="2134006"/>
          <a:ext cx="4577506" cy="714004"/>
        </a:xfrm>
        <a:prstGeom prst="roundRect">
          <a:avLst>
            <a:gd name="adj" fmla="val 10000"/>
          </a:avLst>
        </a:prstGeom>
        <a:solidFill>
          <a:srgbClr val="F0E7E0"/>
        </a:solidFill>
        <a:ln w="12700" cap="flat" cmpd="sng" algn="ctr">
          <a:solidFill>
            <a:srgbClr val="4B292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smtClean="0"/>
            <a:t>справка из банка</a:t>
          </a:r>
          <a:endParaRPr lang="ru-RU" sz="2200" kern="1200" dirty="0"/>
        </a:p>
      </dsp:txBody>
      <dsp:txXfrm>
        <a:off x="1005192" y="2154918"/>
        <a:ext cx="4535682" cy="672180"/>
      </dsp:txXfrm>
    </dsp:sp>
    <dsp:sp modelId="{2C932E84-A7A1-4839-B2B8-45E7C11609BA}">
      <dsp:nvSpPr>
        <dsp:cNvPr id="0" name=""/>
        <dsp:cNvSpPr/>
      </dsp:nvSpPr>
      <dsp:spPr>
        <a:xfrm>
          <a:off x="5553887" y="271414"/>
          <a:ext cx="4902112" cy="500671"/>
        </a:xfrm>
        <a:prstGeom prst="roundRect">
          <a:avLst>
            <a:gd name="adj" fmla="val 10000"/>
          </a:avLst>
        </a:prstGeom>
        <a:solidFill>
          <a:srgbClr val="B58861"/>
        </a:solidFill>
        <a:ln w="12700" cap="flat" cmpd="sng" algn="ctr">
          <a:solidFill>
            <a:srgbClr val="4B292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Внутренние</a:t>
          </a:r>
          <a:r>
            <a:rPr lang="ru-RU" sz="2800" b="1" kern="1200" dirty="0" smtClean="0"/>
            <a:t> </a:t>
          </a:r>
          <a:r>
            <a:rPr lang="ru-RU" sz="2800" kern="1200" dirty="0" smtClean="0"/>
            <a:t>документы</a:t>
          </a:r>
          <a:endParaRPr lang="ru-RU" sz="2800" kern="1200" dirty="0"/>
        </a:p>
      </dsp:txBody>
      <dsp:txXfrm>
        <a:off x="5568551" y="286078"/>
        <a:ext cx="4872784" cy="471343"/>
      </dsp:txXfrm>
    </dsp:sp>
    <dsp:sp modelId="{90CC285D-6998-4D44-AB7F-76E9AEFADC77}">
      <dsp:nvSpPr>
        <dsp:cNvPr id="0" name=""/>
        <dsp:cNvSpPr/>
      </dsp:nvSpPr>
      <dsp:spPr>
        <a:xfrm>
          <a:off x="6044099" y="772085"/>
          <a:ext cx="490211" cy="680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0960"/>
              </a:lnTo>
              <a:lnTo>
                <a:pt x="490211" y="680960"/>
              </a:lnTo>
            </a:path>
          </a:pathLst>
        </a:custGeom>
        <a:noFill/>
        <a:ln w="12700" cap="flat" cmpd="sng" algn="ctr">
          <a:solidFill>
            <a:srgbClr val="4B292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37A954-5F84-410F-8180-4D7F578C0F67}">
      <dsp:nvSpPr>
        <dsp:cNvPr id="0" name=""/>
        <dsp:cNvSpPr/>
      </dsp:nvSpPr>
      <dsp:spPr>
        <a:xfrm>
          <a:off x="6534310" y="1096043"/>
          <a:ext cx="4577506" cy="714004"/>
        </a:xfrm>
        <a:prstGeom prst="roundRect">
          <a:avLst>
            <a:gd name="adj" fmla="val 10000"/>
          </a:avLst>
        </a:prstGeom>
        <a:solidFill>
          <a:srgbClr val="F0E7E0"/>
        </a:solidFill>
        <a:ln w="12700" cap="flat" cmpd="sng" algn="ctr">
          <a:solidFill>
            <a:srgbClr val="4B292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smtClean="0"/>
            <a:t>финансовая отчетность</a:t>
          </a:r>
          <a:endParaRPr lang="ru-RU" sz="2200" kern="1200" dirty="0"/>
        </a:p>
      </dsp:txBody>
      <dsp:txXfrm>
        <a:off x="6555222" y="1116955"/>
        <a:ext cx="4535682" cy="672180"/>
      </dsp:txXfrm>
    </dsp:sp>
    <dsp:sp modelId="{F400C22E-88F0-462D-9394-38AE6F5560B2}">
      <dsp:nvSpPr>
        <dsp:cNvPr id="0" name=""/>
        <dsp:cNvSpPr/>
      </dsp:nvSpPr>
      <dsp:spPr>
        <a:xfrm>
          <a:off x="6044099" y="772085"/>
          <a:ext cx="490211" cy="1718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923"/>
              </a:lnTo>
              <a:lnTo>
                <a:pt x="490211" y="1718923"/>
              </a:lnTo>
            </a:path>
          </a:pathLst>
        </a:custGeom>
        <a:noFill/>
        <a:ln w="12700" cap="flat" cmpd="sng" algn="ctr">
          <a:solidFill>
            <a:srgbClr val="4B292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44A0-0A49-4E68-A6FA-9A5A8F14E21E}">
      <dsp:nvSpPr>
        <dsp:cNvPr id="0" name=""/>
        <dsp:cNvSpPr/>
      </dsp:nvSpPr>
      <dsp:spPr>
        <a:xfrm>
          <a:off x="6534310" y="2134006"/>
          <a:ext cx="4577506" cy="714004"/>
        </a:xfrm>
        <a:prstGeom prst="roundRect">
          <a:avLst>
            <a:gd name="adj" fmla="val 10000"/>
          </a:avLst>
        </a:prstGeom>
        <a:solidFill>
          <a:srgbClr val="F0E7E0"/>
        </a:solidFill>
        <a:ln w="12700" cap="flat" cmpd="sng" algn="ctr">
          <a:solidFill>
            <a:srgbClr val="4B292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smtClean="0"/>
            <a:t>свидетельства о регистрации</a:t>
          </a:r>
          <a:endParaRPr lang="ru-RU" sz="2200" kern="1200" dirty="0"/>
        </a:p>
      </dsp:txBody>
      <dsp:txXfrm>
        <a:off x="6555222" y="2154918"/>
        <a:ext cx="4535682" cy="672180"/>
      </dsp:txXfrm>
    </dsp:sp>
    <dsp:sp modelId="{F51963F8-5243-4B34-B626-9B06FA10BBD6}">
      <dsp:nvSpPr>
        <dsp:cNvPr id="0" name=""/>
        <dsp:cNvSpPr/>
      </dsp:nvSpPr>
      <dsp:spPr>
        <a:xfrm>
          <a:off x="6044099" y="772085"/>
          <a:ext cx="490211" cy="2760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0592"/>
              </a:lnTo>
              <a:lnTo>
                <a:pt x="490211" y="2760592"/>
              </a:lnTo>
            </a:path>
          </a:pathLst>
        </a:custGeom>
        <a:noFill/>
        <a:ln w="12700" cap="flat" cmpd="sng" algn="ctr">
          <a:solidFill>
            <a:srgbClr val="4B292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F90D5-0257-46E0-A610-E26D52E0C53E}">
      <dsp:nvSpPr>
        <dsp:cNvPr id="0" name=""/>
        <dsp:cNvSpPr/>
      </dsp:nvSpPr>
      <dsp:spPr>
        <a:xfrm>
          <a:off x="6534310" y="3171969"/>
          <a:ext cx="4577506" cy="721416"/>
        </a:xfrm>
        <a:prstGeom prst="roundRect">
          <a:avLst>
            <a:gd name="adj" fmla="val 10000"/>
          </a:avLst>
        </a:prstGeom>
        <a:solidFill>
          <a:srgbClr val="F0E7E0"/>
        </a:solidFill>
        <a:ln w="12700" cap="flat" cmpd="sng" algn="ctr">
          <a:solidFill>
            <a:srgbClr val="4B292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kern="1200" dirty="0" smtClean="0"/>
            <a:t>внутренние </a:t>
          </a:r>
          <a:r>
            <a:rPr lang="ru-RU" sz="2200" i="1" kern="1200" dirty="0" smtClean="0"/>
            <a:t>справки</a:t>
          </a:r>
          <a:endParaRPr lang="ru-RU" sz="2200" kern="1200" dirty="0"/>
        </a:p>
      </dsp:txBody>
      <dsp:txXfrm>
        <a:off x="6555440" y="3193099"/>
        <a:ext cx="4535246" cy="679156"/>
      </dsp:txXfrm>
    </dsp:sp>
    <dsp:sp modelId="{B3C89B41-24D1-4D37-9394-84941A02BE43}">
      <dsp:nvSpPr>
        <dsp:cNvPr id="0" name=""/>
        <dsp:cNvSpPr/>
      </dsp:nvSpPr>
      <dsp:spPr>
        <a:xfrm>
          <a:off x="6044099" y="772085"/>
          <a:ext cx="490211" cy="3805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5967"/>
              </a:lnTo>
              <a:lnTo>
                <a:pt x="490211" y="3805967"/>
              </a:lnTo>
            </a:path>
          </a:pathLst>
        </a:custGeom>
        <a:noFill/>
        <a:ln w="12700" cap="flat" cmpd="sng" algn="ctr">
          <a:solidFill>
            <a:srgbClr val="4B292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D50D2-0DDE-47B7-A8E0-E9B4234F113F}">
      <dsp:nvSpPr>
        <dsp:cNvPr id="0" name=""/>
        <dsp:cNvSpPr/>
      </dsp:nvSpPr>
      <dsp:spPr>
        <a:xfrm>
          <a:off x="6534310" y="4217344"/>
          <a:ext cx="4577506" cy="721416"/>
        </a:xfrm>
        <a:prstGeom prst="roundRect">
          <a:avLst>
            <a:gd name="adj" fmla="val 10000"/>
          </a:avLst>
        </a:prstGeom>
        <a:solidFill>
          <a:srgbClr val="F0E7E0"/>
        </a:solidFill>
        <a:ln w="12700" cap="flat" cmpd="sng" algn="ctr">
          <a:solidFill>
            <a:srgbClr val="4B292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err="1" smtClean="0"/>
            <a:t>технико</a:t>
          </a:r>
          <a:r>
            <a:rPr lang="ru-RU" sz="2200" b="0" kern="1200" dirty="0" smtClean="0"/>
            <a:t> – экономическое обоснование займа (бизнес-план)</a:t>
          </a:r>
          <a:endParaRPr lang="ru-RU" sz="2200" b="0" kern="1200" dirty="0"/>
        </a:p>
      </dsp:txBody>
      <dsp:txXfrm>
        <a:off x="6555440" y="4238474"/>
        <a:ext cx="4535246" cy="679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8598A-5432-4F3E-A8B0-2744DC2CD0E3}">
      <dsp:nvSpPr>
        <dsp:cNvPr id="0" name=""/>
        <dsp:cNvSpPr/>
      </dsp:nvSpPr>
      <dsp:spPr>
        <a:xfrm>
          <a:off x="0" y="0"/>
          <a:ext cx="8954719" cy="1004010"/>
        </a:xfrm>
        <a:prstGeom prst="roundRect">
          <a:avLst>
            <a:gd name="adj" fmla="val 10000"/>
          </a:avLst>
        </a:prstGeom>
        <a:solidFill>
          <a:srgbClr val="B4886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bg1"/>
              </a:solidFill>
            </a:rPr>
            <a:t>Предприниматель подаёт заявку на</a:t>
          </a:r>
          <a:r>
            <a:rPr lang="en-US" sz="2400" kern="1200" dirty="0">
              <a:solidFill>
                <a:schemeClr val="bg1"/>
              </a:solidFill>
            </a:rPr>
            <a:t> </a:t>
          </a:r>
          <a:r>
            <a:rPr lang="ru-RU" sz="2400" kern="1200" dirty="0">
              <a:solidFill>
                <a:schemeClr val="bg1"/>
              </a:solidFill>
            </a:rPr>
            <a:t>получение займа на сайте Фонда</a:t>
          </a:r>
          <a:r>
            <a:rPr lang="en-US" sz="2400" kern="1200" dirty="0">
              <a:solidFill>
                <a:schemeClr val="bg1"/>
              </a:solidFill>
            </a:rPr>
            <a:t> </a:t>
          </a:r>
          <a:r>
            <a:rPr lang="en-US" sz="2400" kern="1200" dirty="0">
              <a:solidFill>
                <a:schemeClr val="bg1"/>
              </a:solidFill>
              <a:hlinkClick xmlns:r="http://schemas.openxmlformats.org/officeDocument/2006/relationships" r:id="rId1"/>
            </a:rPr>
            <a:t>www.microfund.ru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29406" y="29406"/>
        <a:ext cx="7753845" cy="945198"/>
      </dsp:txXfrm>
    </dsp:sp>
    <dsp:sp modelId="{5733D184-6D15-478D-8CE0-77EBDFECE836}">
      <dsp:nvSpPr>
        <dsp:cNvPr id="0" name=""/>
        <dsp:cNvSpPr/>
      </dsp:nvSpPr>
      <dsp:spPr>
        <a:xfrm>
          <a:off x="668696" y="1143456"/>
          <a:ext cx="8954719" cy="1004010"/>
        </a:xfrm>
        <a:prstGeom prst="roundRect">
          <a:avLst>
            <a:gd name="adj" fmla="val 10000"/>
          </a:avLst>
        </a:prstGeom>
        <a:solidFill>
          <a:srgbClr val="B588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bg1"/>
              </a:solidFill>
            </a:rPr>
            <a:t>В случае положительного решения, собирает пакет документов согласно перечня</a:t>
          </a:r>
        </a:p>
      </dsp:txBody>
      <dsp:txXfrm>
        <a:off x="698102" y="1172862"/>
        <a:ext cx="7574603" cy="945198"/>
      </dsp:txXfrm>
    </dsp:sp>
    <dsp:sp modelId="{98F4D7E2-1728-4929-ABB0-F913D0707243}">
      <dsp:nvSpPr>
        <dsp:cNvPr id="0" name=""/>
        <dsp:cNvSpPr/>
      </dsp:nvSpPr>
      <dsp:spPr>
        <a:xfrm>
          <a:off x="1337393" y="2286913"/>
          <a:ext cx="8954719" cy="1004010"/>
        </a:xfrm>
        <a:prstGeom prst="roundRect">
          <a:avLst>
            <a:gd name="adj" fmla="val 10000"/>
          </a:avLst>
        </a:prstGeom>
        <a:solidFill>
          <a:srgbClr val="B588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bg1"/>
              </a:solidFill>
            </a:rPr>
            <a:t>Фонд проводит экспертизу по оценке платежеспособности заёмщика и принимает решение о возможности предоставления займа </a:t>
          </a:r>
        </a:p>
      </dsp:txBody>
      <dsp:txXfrm>
        <a:off x="1366799" y="2316319"/>
        <a:ext cx="7574603" cy="945198"/>
      </dsp:txXfrm>
    </dsp:sp>
    <dsp:sp modelId="{FD536554-0F37-4884-A21D-BBD4C6871913}">
      <dsp:nvSpPr>
        <dsp:cNvPr id="0" name=""/>
        <dsp:cNvSpPr/>
      </dsp:nvSpPr>
      <dsp:spPr>
        <a:xfrm>
          <a:off x="2006089" y="3430370"/>
          <a:ext cx="8954719" cy="1004010"/>
        </a:xfrm>
        <a:prstGeom prst="roundRect">
          <a:avLst>
            <a:gd name="adj" fmla="val 10000"/>
          </a:avLst>
        </a:prstGeom>
        <a:solidFill>
          <a:srgbClr val="B588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bg1"/>
              </a:solidFill>
            </a:rPr>
            <a:t>Оформление договоров займа, поручительства и залога</a:t>
          </a:r>
        </a:p>
      </dsp:txBody>
      <dsp:txXfrm>
        <a:off x="2035495" y="3459776"/>
        <a:ext cx="7574603" cy="945198"/>
      </dsp:txXfrm>
    </dsp:sp>
    <dsp:sp modelId="{7DEAA5BA-8590-4087-80F1-571156FB96D1}">
      <dsp:nvSpPr>
        <dsp:cNvPr id="0" name=""/>
        <dsp:cNvSpPr/>
      </dsp:nvSpPr>
      <dsp:spPr>
        <a:xfrm>
          <a:off x="2674786" y="4573827"/>
          <a:ext cx="8954719" cy="1004010"/>
        </a:xfrm>
        <a:prstGeom prst="roundRect">
          <a:avLst>
            <a:gd name="adj" fmla="val 10000"/>
          </a:avLst>
        </a:prstGeom>
        <a:solidFill>
          <a:srgbClr val="B588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bg1"/>
              </a:solidFill>
            </a:rPr>
            <a:t>Перечисление суммы займа на расчетный счет заёмщика</a:t>
          </a:r>
        </a:p>
      </dsp:txBody>
      <dsp:txXfrm>
        <a:off x="2704192" y="4603233"/>
        <a:ext cx="7574603" cy="945198"/>
      </dsp:txXfrm>
    </dsp:sp>
    <dsp:sp modelId="{6514D5E2-88AA-43AB-A35E-20C8A2E99EE3}">
      <dsp:nvSpPr>
        <dsp:cNvPr id="0" name=""/>
        <dsp:cNvSpPr/>
      </dsp:nvSpPr>
      <dsp:spPr>
        <a:xfrm>
          <a:off x="8302112" y="733485"/>
          <a:ext cx="652607" cy="652607"/>
        </a:xfrm>
        <a:prstGeom prst="downArrow">
          <a:avLst>
            <a:gd name="adj1" fmla="val 55000"/>
            <a:gd name="adj2" fmla="val 45000"/>
          </a:avLst>
        </a:prstGeom>
        <a:solidFill>
          <a:srgbClr val="4B2924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8448949" y="733485"/>
        <a:ext cx="358933" cy="491087"/>
      </dsp:txXfrm>
    </dsp:sp>
    <dsp:sp modelId="{2BC8F34E-D384-4E10-97EA-2745964C4FEB}">
      <dsp:nvSpPr>
        <dsp:cNvPr id="0" name=""/>
        <dsp:cNvSpPr/>
      </dsp:nvSpPr>
      <dsp:spPr>
        <a:xfrm>
          <a:off x="8970809" y="1876942"/>
          <a:ext cx="652607" cy="652607"/>
        </a:xfrm>
        <a:prstGeom prst="downArrow">
          <a:avLst>
            <a:gd name="adj1" fmla="val 55000"/>
            <a:gd name="adj2" fmla="val 45000"/>
          </a:avLst>
        </a:prstGeom>
        <a:solidFill>
          <a:srgbClr val="4B2924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9117646" y="1876942"/>
        <a:ext cx="358933" cy="491087"/>
      </dsp:txXfrm>
    </dsp:sp>
    <dsp:sp modelId="{E133FEA3-FA9C-4046-BF31-3366E5FCC068}">
      <dsp:nvSpPr>
        <dsp:cNvPr id="0" name=""/>
        <dsp:cNvSpPr/>
      </dsp:nvSpPr>
      <dsp:spPr>
        <a:xfrm>
          <a:off x="9639505" y="3003665"/>
          <a:ext cx="652607" cy="652607"/>
        </a:xfrm>
        <a:prstGeom prst="downArrow">
          <a:avLst>
            <a:gd name="adj1" fmla="val 55000"/>
            <a:gd name="adj2" fmla="val 45000"/>
          </a:avLst>
        </a:prstGeom>
        <a:solidFill>
          <a:srgbClr val="4B2924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9786342" y="3003665"/>
        <a:ext cx="358933" cy="491087"/>
      </dsp:txXfrm>
    </dsp:sp>
    <dsp:sp modelId="{0CD6990C-3988-45BE-8456-6E93D85DEAC4}">
      <dsp:nvSpPr>
        <dsp:cNvPr id="0" name=""/>
        <dsp:cNvSpPr/>
      </dsp:nvSpPr>
      <dsp:spPr>
        <a:xfrm>
          <a:off x="10308202" y="4158278"/>
          <a:ext cx="652607" cy="652607"/>
        </a:xfrm>
        <a:prstGeom prst="downArrow">
          <a:avLst>
            <a:gd name="adj1" fmla="val 55000"/>
            <a:gd name="adj2" fmla="val 45000"/>
          </a:avLst>
        </a:prstGeom>
        <a:solidFill>
          <a:srgbClr val="4B2924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10455039" y="4158278"/>
        <a:ext cx="358933" cy="4910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A58DB-D175-489E-BCB1-C4C262F87A62}">
      <dsp:nvSpPr>
        <dsp:cNvPr id="0" name=""/>
        <dsp:cNvSpPr/>
      </dsp:nvSpPr>
      <dsp:spPr>
        <a:xfrm>
          <a:off x="0" y="0"/>
          <a:ext cx="11380124" cy="116005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 (383) 209-13-33, 8-800-600-34-07</a:t>
          </a:r>
          <a:endParaRPr lang="ru-RU" sz="4400" kern="1200" dirty="0"/>
        </a:p>
      </dsp:txBody>
      <dsp:txXfrm>
        <a:off x="2392030" y="0"/>
        <a:ext cx="8988093" cy="1160058"/>
      </dsp:txXfrm>
    </dsp:sp>
    <dsp:sp modelId="{C3EA1378-138D-4988-B3B4-A26901CCC997}">
      <dsp:nvSpPr>
        <dsp:cNvPr id="0" name=""/>
        <dsp:cNvSpPr/>
      </dsp:nvSpPr>
      <dsp:spPr>
        <a:xfrm>
          <a:off x="116005" y="116005"/>
          <a:ext cx="2276024" cy="92804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159E3-376E-435D-ACDD-EACF9F144706}">
      <dsp:nvSpPr>
        <dsp:cNvPr id="0" name=""/>
        <dsp:cNvSpPr/>
      </dsp:nvSpPr>
      <dsp:spPr>
        <a:xfrm>
          <a:off x="0" y="1259440"/>
          <a:ext cx="11380124" cy="116005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www.microfund.ru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2392030" y="1259440"/>
        <a:ext cx="8988093" cy="1160058"/>
      </dsp:txXfrm>
    </dsp:sp>
    <dsp:sp modelId="{B0BFC2CA-1450-46CF-A095-9B2A9E4B3219}">
      <dsp:nvSpPr>
        <dsp:cNvPr id="0" name=""/>
        <dsp:cNvSpPr/>
      </dsp:nvSpPr>
      <dsp:spPr>
        <a:xfrm>
          <a:off x="116005" y="1392070"/>
          <a:ext cx="2276024" cy="92804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51DDF-CBB1-402C-ABC4-376AFC70DB0A}">
      <dsp:nvSpPr>
        <dsp:cNvPr id="0" name=""/>
        <dsp:cNvSpPr/>
      </dsp:nvSpPr>
      <dsp:spPr>
        <a:xfrm>
          <a:off x="0" y="2552129"/>
          <a:ext cx="11380124" cy="116005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@microfond54</a:t>
          </a:r>
          <a:endParaRPr lang="ru-RU" sz="3200" kern="1200" dirty="0"/>
        </a:p>
      </dsp:txBody>
      <dsp:txXfrm>
        <a:off x="2392030" y="2552129"/>
        <a:ext cx="8988093" cy="1160058"/>
      </dsp:txXfrm>
    </dsp:sp>
    <dsp:sp modelId="{34679892-E715-4C56-AF1A-FD77BC9DAD00}">
      <dsp:nvSpPr>
        <dsp:cNvPr id="0" name=""/>
        <dsp:cNvSpPr/>
      </dsp:nvSpPr>
      <dsp:spPr>
        <a:xfrm>
          <a:off x="116005" y="2668135"/>
          <a:ext cx="2276024" cy="92804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139CC-2540-4A94-9CC2-ECB74F59FE75}">
      <dsp:nvSpPr>
        <dsp:cNvPr id="0" name=""/>
        <dsp:cNvSpPr/>
      </dsp:nvSpPr>
      <dsp:spPr>
        <a:xfrm>
          <a:off x="0" y="3828193"/>
          <a:ext cx="11380124" cy="116005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630007, г. Новосибирск, ул. Сибревкома, 9 офис 3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2392030" y="3828193"/>
        <a:ext cx="8988093" cy="1160058"/>
      </dsp:txXfrm>
    </dsp:sp>
    <dsp:sp modelId="{D905B81D-BA51-4C07-9B8A-DE8ED00F9800}">
      <dsp:nvSpPr>
        <dsp:cNvPr id="0" name=""/>
        <dsp:cNvSpPr/>
      </dsp:nvSpPr>
      <dsp:spPr>
        <a:xfrm>
          <a:off x="116005" y="3944199"/>
          <a:ext cx="2276024" cy="92804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1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9C252-8ECF-40E9-BF18-F44C6A5B27DF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22562-4BB6-436F-B225-BB95A4C69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0697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1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7CBBE-645D-427C-A6F3-4AEA5BE3B55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D1604-C150-4988-B230-DEE11B349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974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B6E2-4A8E-464E-B37A-0843E941F2CB}" type="datetime1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003-198F-4834-AB81-DF8BFA4FE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671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06F8-92A5-4522-B357-2F154BE6DD98}" type="datetime1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003-198F-4834-AB81-DF8BFA4FE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89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CAA1-61FC-4A9B-AC64-030A714D4B16}" type="datetime1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003-198F-4834-AB81-DF8BFA4FE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1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B022-6FC9-40B3-8F46-2E1DEE413700}" type="datetime1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003-198F-4834-AB81-DF8BFA4FE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42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7639-79B4-4D55-AFA4-2ABF6A9F5827}" type="datetime1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003-198F-4834-AB81-DF8BFA4FE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90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D4EC-2FA2-4D6C-9EF8-DF0BB008C7F4}" type="datetime1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003-198F-4834-AB81-DF8BFA4FE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28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F3F4-CA50-4FCC-83BF-771C99A009C5}" type="datetime1">
              <a:rPr lang="ru-RU" smtClean="0"/>
              <a:t>26.04.2023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003-198F-4834-AB81-DF8BFA4FE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892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1D70-4BD6-45D2-BD8D-E3C19CF78A2D}" type="datetime1">
              <a:rPr lang="ru-RU" smtClean="0"/>
              <a:t>26.04.2023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003-198F-4834-AB81-DF8BFA4FE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012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1361-1E40-4F41-86A9-EC2452BA5A76}" type="datetime1">
              <a:rPr lang="ru-RU" smtClean="0"/>
              <a:t>26.04.2023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003-198F-4834-AB81-DF8BFA4FE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689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44D9-FC94-4D8D-BDBE-62B2EFFCA631}" type="datetime1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003-198F-4834-AB81-DF8BFA4FE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55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8086-610B-4037-8F40-F1788448ABEB}" type="datetime1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003-198F-4834-AB81-DF8BFA4FE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54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25E20-9C9B-4D74-8C6C-7169480B071C}" type="datetime1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2D003-198F-4834-AB81-DF8BFA4FE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32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8.wdp"/><Relationship Id="rId3" Type="http://schemas.openxmlformats.org/officeDocument/2006/relationships/image" Target="../media/image8.png"/><Relationship Id="rId7" Type="http://schemas.microsoft.com/office/2007/relationships/hdphoto" Target="../media/hdphoto5.wdp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microsoft.com/office/2007/relationships/hdphoto" Target="../media/hdphoto9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6.wdp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3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23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2.JP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6858000"/>
          </a:xfrm>
          <a:blipFill dpi="0" rotWithShape="1">
            <a:blip r:embed="rId2">
              <a:alphaModFix am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ru-RU" sz="800" dirty="0"/>
              <a:t>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06" y="2913839"/>
            <a:ext cx="11166186" cy="139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3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261848" y="187326"/>
            <a:ext cx="3600414" cy="1099358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Условия выдачи микрозайма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838200" y="2244435"/>
            <a:ext cx="10515600" cy="3932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ru-RU" dirty="0"/>
              <a:t>Наличие обеспечения (поручительство, залог, поручительство Гарантийного фонда)</a:t>
            </a:r>
            <a:endParaRPr lang="ru-RU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ru-RU" dirty="0" err="1"/>
              <a:t>Микрозайм</a:t>
            </a:r>
            <a:r>
              <a:rPr lang="ru-RU" dirty="0"/>
              <a:t> имеет целевой характер</a:t>
            </a:r>
            <a:endParaRPr lang="ru-RU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ru-RU" dirty="0"/>
              <a:t>Займы выдаются только безналичным способом</a:t>
            </a:r>
            <a:endParaRPr lang="ru-RU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4" y="312402"/>
            <a:ext cx="6814706" cy="8492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67" y="3197131"/>
            <a:ext cx="1091533" cy="10135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041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514706" y="475512"/>
            <a:ext cx="4612177" cy="5229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Обеспечение займа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4" y="312402"/>
            <a:ext cx="6814706" cy="849207"/>
          </a:xfrm>
          <a:prstGeom prst="rect">
            <a:avLst/>
          </a:prstGeom>
        </p:spPr>
      </p:pic>
      <p:sp>
        <p:nvSpPr>
          <p:cNvPr id="7" name="Прямоугольник с одним вырезанным углом 6"/>
          <p:cNvSpPr/>
          <p:nvPr/>
        </p:nvSpPr>
        <p:spPr>
          <a:xfrm>
            <a:off x="1039092" y="5037512"/>
            <a:ext cx="3985260" cy="1479664"/>
          </a:xfrm>
          <a:prstGeom prst="snip1Rect">
            <a:avLst/>
          </a:prstGeom>
          <a:solidFill>
            <a:srgbClr val="E8D6C2"/>
          </a:solidFill>
          <a:ln>
            <a:solidFill>
              <a:srgbClr val="E8D6C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300" dirty="0" smtClean="0"/>
              <a:t>Займы</a:t>
            </a:r>
          </a:p>
          <a:p>
            <a:pPr algn="ctr"/>
            <a:r>
              <a:rPr lang="ru-RU" sz="2300" dirty="0" smtClean="0"/>
              <a:t>до </a:t>
            </a:r>
            <a:r>
              <a:rPr lang="ru-RU" sz="2300" b="1" dirty="0" smtClean="0"/>
              <a:t>300</a:t>
            </a:r>
            <a:r>
              <a:rPr lang="ru-RU" sz="2300" dirty="0" smtClean="0"/>
              <a:t> тыс. руб. </a:t>
            </a:r>
          </a:p>
          <a:p>
            <a:pPr algn="ctr"/>
            <a:r>
              <a:rPr lang="ru-RU" sz="2300" dirty="0" smtClean="0"/>
              <a:t>выдаются без залога</a:t>
            </a:r>
            <a:endParaRPr lang="ru-RU" sz="23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756" y="5260567"/>
            <a:ext cx="516777" cy="516777"/>
          </a:xfrm>
          <a:prstGeom prst="rect">
            <a:avLst/>
          </a:prstGeom>
        </p:spPr>
      </p:pic>
      <p:sp>
        <p:nvSpPr>
          <p:cNvPr id="10" name="Прямоугольник с одним вырезанным углом 9"/>
          <p:cNvSpPr/>
          <p:nvPr/>
        </p:nvSpPr>
        <p:spPr>
          <a:xfrm>
            <a:off x="5552903" y="1571105"/>
            <a:ext cx="5760720" cy="4946071"/>
          </a:xfrm>
          <a:prstGeom prst="snip1Rect">
            <a:avLst/>
          </a:prstGeom>
          <a:solidFill>
            <a:srgbClr val="E8D6C2"/>
          </a:solidFill>
          <a:ln>
            <a:solidFill>
              <a:srgbClr val="E8D6C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700" dirty="0" smtClean="0"/>
              <a:t>Займы </a:t>
            </a:r>
          </a:p>
          <a:p>
            <a:pPr algn="ctr"/>
            <a:r>
              <a:rPr lang="ru-RU" sz="2700" dirty="0" smtClean="0"/>
              <a:t>от </a:t>
            </a:r>
            <a:r>
              <a:rPr lang="ru-RU" sz="2700" b="1" dirty="0" smtClean="0"/>
              <a:t>300</a:t>
            </a:r>
            <a:r>
              <a:rPr lang="ru-RU" sz="2700" dirty="0" smtClean="0"/>
              <a:t> тыс. руб. до </a:t>
            </a:r>
            <a:r>
              <a:rPr lang="ru-RU" sz="2700" b="1" dirty="0" smtClean="0"/>
              <a:t>5 000 </a:t>
            </a:r>
            <a:r>
              <a:rPr lang="ru-RU" sz="2700" dirty="0" smtClean="0"/>
              <a:t>тыс. руб.</a:t>
            </a:r>
          </a:p>
          <a:p>
            <a:pPr algn="ctr"/>
            <a:r>
              <a:rPr lang="ru-RU" sz="2700" dirty="0" smtClean="0"/>
              <a:t>выдаются под залог</a:t>
            </a:r>
          </a:p>
          <a:p>
            <a:pPr algn="ctr"/>
            <a:endParaRPr lang="ru-RU" sz="23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залог транспортных средств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залог недвижимого имущества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поручительства юридических </a:t>
            </a:r>
            <a:r>
              <a:rPr lang="ru-RU" dirty="0" smtClean="0"/>
              <a:t>лиц</a:t>
            </a:r>
            <a:endParaRPr lang="ru-R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поручительства физических </a:t>
            </a:r>
            <a:r>
              <a:rPr lang="ru-RU" dirty="0" smtClean="0"/>
              <a:t>лиц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поручительство </a:t>
            </a:r>
            <a:r>
              <a:rPr lang="ru-RU" dirty="0"/>
              <a:t>Гарантийного фонда НСО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комбинированные схемы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63" y="1847125"/>
            <a:ext cx="949036" cy="9490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97" y="1893265"/>
            <a:ext cx="907779" cy="9077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03" y="2964636"/>
            <a:ext cx="838057" cy="8380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74" y="3032591"/>
            <a:ext cx="1353696" cy="7701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03" y="1957196"/>
            <a:ext cx="863906" cy="7799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77" y="2828280"/>
            <a:ext cx="1771307" cy="117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2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6181" y="154781"/>
            <a:ext cx="7467219" cy="6619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Пакет документов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9" y="83439"/>
            <a:ext cx="4401312" cy="804672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68007503"/>
              </p:ext>
            </p:extLst>
          </p:nvPr>
        </p:nvGraphicFramePr>
        <p:xfrm>
          <a:off x="323850" y="1238250"/>
          <a:ext cx="11115675" cy="5210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717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872153" y="68253"/>
            <a:ext cx="4236720" cy="8802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предоставления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микрозаймов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57354228"/>
              </p:ext>
            </p:extLst>
          </p:nvPr>
        </p:nvGraphicFramePr>
        <p:xfrm>
          <a:off x="390698" y="1122220"/>
          <a:ext cx="11629506" cy="5577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9" y="5196633"/>
            <a:ext cx="1104413" cy="11044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69" y="136506"/>
            <a:ext cx="5968540" cy="74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0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166909" y="475512"/>
            <a:ext cx="3282141" cy="5229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Подводя итог</a:t>
            </a:r>
          </a:p>
        </p:txBody>
      </p:sp>
      <p:sp>
        <p:nvSpPr>
          <p:cNvPr id="2" name="Прямоугольник с одним вырезанным углом 1"/>
          <p:cNvSpPr/>
          <p:nvPr/>
        </p:nvSpPr>
        <p:spPr>
          <a:xfrm>
            <a:off x="838199" y="4912821"/>
            <a:ext cx="10442171" cy="1147157"/>
          </a:xfrm>
          <a:prstGeom prst="snip1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838201" y="1825625"/>
            <a:ext cx="10610849" cy="44418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altLang="ru-RU" b="1" dirty="0"/>
              <a:t>Преимущества Фонда микрофинансирования НСО:</a:t>
            </a:r>
          </a:p>
          <a:p>
            <a:r>
              <a:rPr lang="ru-RU" altLang="ru-RU" dirty="0"/>
              <a:t>низкая процентная ставка</a:t>
            </a:r>
          </a:p>
          <a:p>
            <a:r>
              <a:rPr lang="ru-RU" altLang="ru-RU" dirty="0"/>
              <a:t>минимальный пакет документов</a:t>
            </a:r>
            <a:endParaRPr lang="en-US" altLang="ru-RU" dirty="0"/>
          </a:p>
          <a:p>
            <a:r>
              <a:rPr lang="ru-RU" altLang="ru-RU" dirty="0"/>
              <a:t>поддержка начинающих предпринимателей</a:t>
            </a:r>
          </a:p>
          <a:p>
            <a:r>
              <a:rPr lang="ru-RU" altLang="ru-RU" dirty="0"/>
              <a:t>возможность финансирования без залога </a:t>
            </a:r>
          </a:p>
          <a:p>
            <a:r>
              <a:rPr lang="ru-RU" altLang="ru-RU" dirty="0"/>
              <a:t>оперативность рассмотрения заявки</a:t>
            </a:r>
          </a:p>
          <a:p>
            <a:r>
              <a:rPr lang="ru-RU" altLang="ru-RU" dirty="0"/>
              <a:t>многолетний опыт работы с предпринимателями</a:t>
            </a:r>
          </a:p>
          <a:p>
            <a:pPr marL="0" indent="0">
              <a:buNone/>
            </a:pPr>
            <a:endParaRPr lang="ru-RU" sz="2600" dirty="0"/>
          </a:p>
          <a:p>
            <a:pPr marL="0" indent="0" algn="ctr">
              <a:buNone/>
            </a:pPr>
            <a:r>
              <a:rPr lang="ru-RU" sz="2600" dirty="0"/>
              <a:t>Главная наша задача – оказать </a:t>
            </a:r>
            <a:r>
              <a:rPr lang="ru-RU" sz="2600"/>
              <a:t>поддержку предпринимателю, научить его </a:t>
            </a:r>
            <a:r>
              <a:rPr lang="ru-RU" sz="2600" dirty="0"/>
              <a:t>пользоваться льготными денежными ресурсами для достижения своих предпринимательских целей.</a:t>
            </a:r>
          </a:p>
          <a:p>
            <a:pPr algn="ctr"/>
            <a:endParaRPr lang="ru-RU" altLang="ru-RU" dirty="0"/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620" y="2247900"/>
            <a:ext cx="1960077" cy="19329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4" y="312402"/>
            <a:ext cx="6814706" cy="84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50824589"/>
              </p:ext>
            </p:extLst>
          </p:nvPr>
        </p:nvGraphicFramePr>
        <p:xfrm>
          <a:off x="232756" y="1147156"/>
          <a:ext cx="11380124" cy="4991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93" y="1346663"/>
            <a:ext cx="780011" cy="78001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15" y="5170523"/>
            <a:ext cx="694632" cy="769197"/>
          </a:xfrm>
          <a:prstGeom prst="rect">
            <a:avLst/>
          </a:prstGeom>
        </p:spPr>
      </p:pic>
      <p:sp>
        <p:nvSpPr>
          <p:cNvPr id="25" name="Блок-схема: альтернативный процесс 24"/>
          <p:cNvSpPr/>
          <p:nvPr/>
        </p:nvSpPr>
        <p:spPr>
          <a:xfrm>
            <a:off x="8943975" y="2586381"/>
            <a:ext cx="2124075" cy="2033243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162" y="2695041"/>
            <a:ext cx="1805013" cy="181980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50" y="2641823"/>
            <a:ext cx="735154" cy="7351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3" y="99336"/>
            <a:ext cx="6814706" cy="8492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40" y="3947404"/>
            <a:ext cx="622903" cy="6229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626" y="3942224"/>
            <a:ext cx="636444" cy="6332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67" y="3958558"/>
            <a:ext cx="600597" cy="60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6667" y="319732"/>
            <a:ext cx="4639733" cy="6619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 Фонде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/>
              <a:t>Фонд микрофинансирования НСО выдает микрозаймы субъектам МСП с 2010 года</a:t>
            </a:r>
          </a:p>
          <a:p>
            <a:pPr>
              <a:defRPr/>
            </a:pPr>
            <a:r>
              <a:rPr lang="ru-RU" dirty="0"/>
              <a:t>Является исполнителем Национального проекта «Малое и среднее предпринимательство и поддержка индивидуальной предпринимательской инициативы» </a:t>
            </a:r>
          </a:p>
          <a:p>
            <a:pPr>
              <a:defRPr/>
            </a:pPr>
            <a:r>
              <a:rPr lang="ru-RU" dirty="0"/>
              <a:t>Предоставляет доступ предпринимателей к льготным финансовым ресурсам на территории НСО</a:t>
            </a:r>
          </a:p>
          <a:p>
            <a:pPr>
              <a:defRPr/>
            </a:pPr>
            <a:r>
              <a:rPr lang="ru-RU" dirty="0"/>
              <a:t>Единственный учредитель Фонда - Министерство промышленности, торговли и развития предпринимательства Новосибирской области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" y="226123"/>
            <a:ext cx="6814706" cy="84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7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506" y="1381125"/>
            <a:ext cx="5273571" cy="3515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7533" y="319732"/>
            <a:ext cx="4287544" cy="6619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Наш адрес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19" y="1381125"/>
            <a:ext cx="5266988" cy="3515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33019" y="5389853"/>
            <a:ext cx="11112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/>
              <a:t>г. Новосибирск, ул. Сибревкома, 9 офис 3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1" y="226123"/>
            <a:ext cx="6814706" cy="84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7365076" y="421860"/>
            <a:ext cx="47031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работы Фонда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микрофинансирования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604121"/>
              </p:ext>
            </p:extLst>
          </p:nvPr>
        </p:nvGraphicFramePr>
        <p:xfrm>
          <a:off x="838200" y="1578815"/>
          <a:ext cx="11125200" cy="12046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564172">
                  <a:extLst>
                    <a:ext uri="{9D8B030D-6E8A-4147-A177-3AD203B41FA5}">
                      <a16:colId xmlns:a16="http://schemas.microsoft.com/office/drawing/2014/main" val="2854065898"/>
                    </a:ext>
                  </a:extLst>
                </a:gridCol>
                <a:gridCol w="5561028">
                  <a:extLst>
                    <a:ext uri="{9D8B030D-6E8A-4147-A177-3AD203B41FA5}">
                      <a16:colId xmlns:a16="http://schemas.microsoft.com/office/drawing/2014/main" val="3625854873"/>
                    </a:ext>
                  </a:extLst>
                </a:gridCol>
              </a:tblGrid>
              <a:tr h="4121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rgbClr val="D8B6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 2010 </a:t>
                      </a:r>
                      <a:r>
                        <a:rPr lang="ru-RU" sz="2000" dirty="0"/>
                        <a:t>года</a:t>
                      </a:r>
                    </a:p>
                  </a:txBody>
                  <a:tcPr>
                    <a:solidFill>
                      <a:srgbClr val="D8B6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750267"/>
                  </a:ext>
                </a:extLst>
              </a:tr>
              <a:tr h="363653">
                <a:tc rowSpan="2">
                  <a:txBody>
                    <a:bodyPr/>
                    <a:lstStyle/>
                    <a:p>
                      <a:pPr lvl="1" algn="l"/>
                      <a:r>
                        <a:rPr lang="ru-RU" sz="2000" b="1" dirty="0"/>
                        <a:t>Всего выдано займов</a:t>
                      </a:r>
                    </a:p>
                  </a:txBody>
                  <a:tcPr anchor="ctr"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4 473 займов</a:t>
                      </a:r>
                      <a:endParaRPr lang="ru-RU" sz="2000" b="1" dirty="0"/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576573"/>
                  </a:ext>
                </a:extLst>
              </a:tr>
              <a:tr h="36365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</a:t>
                      </a:r>
                      <a:r>
                        <a:rPr lang="ru-RU" sz="2000" b="1" baseline="0" dirty="0" smtClean="0"/>
                        <a:t> 204 325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ru-RU" sz="2000" b="1" dirty="0"/>
                        <a:t>тыс. руб.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812316"/>
                  </a:ext>
                </a:extLst>
              </a:tr>
            </a:tbl>
          </a:graphicData>
        </a:graphic>
      </p:graphicFrame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888376"/>
              </p:ext>
            </p:extLst>
          </p:nvPr>
        </p:nvGraphicFramePr>
        <p:xfrm>
          <a:off x="838200" y="2783434"/>
          <a:ext cx="11125200" cy="7924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562600">
                  <a:extLst>
                    <a:ext uri="{9D8B030D-6E8A-4147-A177-3AD203B41FA5}">
                      <a16:colId xmlns:a16="http://schemas.microsoft.com/office/drawing/2014/main" val="2854065898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362585487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lvl="1" algn="l"/>
                      <a:r>
                        <a:rPr lang="ru-RU" sz="2000" b="0" dirty="0"/>
                        <a:t>начинающим предпринимателям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377 займов</a:t>
                      </a:r>
                      <a:endParaRPr lang="ru-RU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57657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399 648 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тыс. руб.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812316"/>
                  </a:ext>
                </a:extLst>
              </a:tr>
            </a:tbl>
          </a:graphicData>
        </a:graphic>
      </p:graphicFrame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893414"/>
              </p:ext>
            </p:extLst>
          </p:nvPr>
        </p:nvGraphicFramePr>
        <p:xfrm>
          <a:off x="838200" y="3575913"/>
          <a:ext cx="11125200" cy="7924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562600">
                  <a:extLst>
                    <a:ext uri="{9D8B030D-6E8A-4147-A177-3AD203B41FA5}">
                      <a16:colId xmlns:a16="http://schemas.microsoft.com/office/drawing/2014/main" val="2854065898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3625854873"/>
                    </a:ext>
                  </a:extLst>
                </a:gridCol>
              </a:tblGrid>
              <a:tr h="122124">
                <a:tc rowSpan="2">
                  <a:txBody>
                    <a:bodyPr/>
                    <a:lstStyle/>
                    <a:p>
                      <a:pPr lvl="1" algn="l"/>
                      <a:r>
                        <a:rPr lang="ru-RU" sz="2000" b="0" dirty="0"/>
                        <a:t>самозанятым гражданам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91 займ</a:t>
                      </a:r>
                      <a:endParaRPr lang="ru-RU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576573"/>
                  </a:ext>
                </a:extLst>
              </a:tr>
              <a:tr h="1221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24 574 тыс</a:t>
                      </a:r>
                      <a:r>
                        <a:rPr lang="ru-RU" sz="2000" dirty="0"/>
                        <a:t>.</a:t>
                      </a:r>
                      <a:r>
                        <a:rPr lang="ru-RU" sz="2000" baseline="0" dirty="0"/>
                        <a:t> руб.</a:t>
                      </a:r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812316"/>
                  </a:ext>
                </a:extLst>
              </a:tr>
            </a:tbl>
          </a:graphicData>
        </a:graphic>
      </p:graphicFrame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25766"/>
              </p:ext>
            </p:extLst>
          </p:nvPr>
        </p:nvGraphicFramePr>
        <p:xfrm>
          <a:off x="838200" y="4368393"/>
          <a:ext cx="11125200" cy="7924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562600">
                  <a:extLst>
                    <a:ext uri="{9D8B030D-6E8A-4147-A177-3AD203B41FA5}">
                      <a16:colId xmlns:a16="http://schemas.microsoft.com/office/drawing/2014/main" val="2854065898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362585487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lvl="1" algn="l"/>
                      <a:r>
                        <a:rPr lang="ru-RU" sz="2000" b="0" dirty="0"/>
                        <a:t>займов без залога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364 займа</a:t>
                      </a:r>
                      <a:endParaRPr lang="ru-RU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57657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311 797 </a:t>
                      </a:r>
                      <a:r>
                        <a:rPr lang="ru-RU" sz="2000" dirty="0"/>
                        <a:t>тыс.</a:t>
                      </a:r>
                      <a:r>
                        <a:rPr lang="ru-RU" sz="2000" baseline="0" dirty="0"/>
                        <a:t> руб.</a:t>
                      </a:r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812316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4" y="312402"/>
            <a:ext cx="6814706" cy="8492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71" y="4963076"/>
            <a:ext cx="2160827" cy="21608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295" y="5127820"/>
            <a:ext cx="2747010" cy="18313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212" y="4962668"/>
            <a:ext cx="2160827" cy="216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3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2386" y="406011"/>
            <a:ext cx="4473252" cy="6619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Наши заёмщики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0" y="2203046"/>
            <a:ext cx="10822651" cy="3649287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ru-RU" sz="3600" b="1" dirty="0"/>
              <a:t>Субъекты малого и среднего </a:t>
            </a:r>
            <a:r>
              <a:rPr lang="ru-RU" sz="3600" b="1" dirty="0" smtClean="0"/>
              <a:t>предпринимательства:</a:t>
            </a:r>
          </a:p>
          <a:p>
            <a:pPr marL="0" indent="0">
              <a:buNone/>
              <a:defRPr/>
            </a:pPr>
            <a:r>
              <a:rPr lang="ru-RU" sz="3000" dirty="0" smtClean="0"/>
              <a:t>   - юридические лица</a:t>
            </a:r>
          </a:p>
          <a:p>
            <a:pPr marL="0" indent="0">
              <a:buNone/>
              <a:defRPr/>
            </a:pPr>
            <a:r>
              <a:rPr lang="ru-RU" sz="3000" dirty="0" smtClean="0"/>
              <a:t>   - ИП</a:t>
            </a:r>
            <a:endParaRPr lang="ru-RU" sz="3000" dirty="0"/>
          </a:p>
          <a:p>
            <a:pPr marL="0" indent="0">
              <a:buNone/>
              <a:defRPr/>
            </a:pPr>
            <a:r>
              <a:rPr lang="en-US" sz="2000" b="1" dirty="0" smtClean="0"/>
              <a:t>    </a:t>
            </a:r>
            <a:r>
              <a:rPr lang="ru-RU" sz="2000" b="1" dirty="0" smtClean="0"/>
              <a:t>(</a:t>
            </a:r>
            <a:r>
              <a:rPr lang="ru-RU" sz="2000" b="1" dirty="0"/>
              <a:t>в </a:t>
            </a:r>
            <a:r>
              <a:rPr lang="ru-RU" sz="2000" b="1" dirty="0" err="1"/>
              <a:t>т.ч</a:t>
            </a:r>
            <a:r>
              <a:rPr lang="ru-RU" sz="2000" b="1" dirty="0"/>
              <a:t>. действующие в сфере сельского хозяйства)</a:t>
            </a:r>
          </a:p>
          <a:p>
            <a:pPr>
              <a:defRPr/>
            </a:pPr>
            <a:endParaRPr lang="ru-RU" sz="3600" b="1" dirty="0" smtClean="0"/>
          </a:p>
          <a:p>
            <a:pPr>
              <a:defRPr/>
            </a:pPr>
            <a:r>
              <a:rPr lang="ru-RU" sz="3600" b="1" dirty="0" smtClean="0"/>
              <a:t>Самозанятые </a:t>
            </a:r>
            <a:r>
              <a:rPr lang="ru-RU" sz="3600" b="1" dirty="0"/>
              <a:t>граждане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u-RU" b="1" dirty="0"/>
              <a:t> </a:t>
            </a:r>
            <a:r>
              <a:rPr lang="en-US" b="1" dirty="0" smtClean="0"/>
              <a:t>  </a:t>
            </a:r>
            <a:r>
              <a:rPr lang="ru-RU" sz="2000" b="1" dirty="0" smtClean="0"/>
              <a:t>(</a:t>
            </a:r>
            <a:r>
              <a:rPr lang="ru-RU" sz="2000" b="1" dirty="0"/>
              <a:t>в </a:t>
            </a:r>
            <a:r>
              <a:rPr lang="ru-RU" sz="2000" b="1" dirty="0" err="1"/>
              <a:t>т.ч</a:t>
            </a:r>
            <a:r>
              <a:rPr lang="ru-RU" sz="2000" b="1" dirty="0"/>
              <a:t>. ведущие ЛПХ)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4" y="312402"/>
            <a:ext cx="6814706" cy="84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9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0326" y="78719"/>
            <a:ext cx="4731674" cy="131657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требования к заемщику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1" y="1892125"/>
            <a:ext cx="11515724" cy="461673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осуществление деятельности и нахождение на территории НСО</a:t>
            </a:r>
          </a:p>
          <a:p>
            <a:pPr>
              <a:defRPr/>
            </a:pPr>
            <a:r>
              <a:rPr lang="ru-RU" dirty="0"/>
              <a:t>отсутствие </a:t>
            </a:r>
            <a:r>
              <a:rPr lang="ru-RU" dirty="0" smtClean="0"/>
              <a:t>отрицательной кредитной истории</a:t>
            </a:r>
          </a:p>
          <a:p>
            <a:pPr>
              <a:defRPr/>
            </a:pPr>
            <a:r>
              <a:rPr lang="ru-RU" dirty="0" smtClean="0"/>
              <a:t>отсутствие просроченной задолженности перед бюджетом </a:t>
            </a:r>
            <a:r>
              <a:rPr lang="ru-RU" sz="2500" dirty="0" smtClean="0"/>
              <a:t>(</a:t>
            </a:r>
            <a:r>
              <a:rPr lang="en-US" sz="2500" dirty="0" smtClean="0"/>
              <a:t>&gt;</a:t>
            </a:r>
            <a:r>
              <a:rPr lang="ru-RU" sz="2500" dirty="0" smtClean="0"/>
              <a:t> 50 тыс. руб.)</a:t>
            </a:r>
          </a:p>
          <a:p>
            <a:pPr>
              <a:defRPr/>
            </a:pPr>
            <a:r>
              <a:rPr lang="ru-RU" dirty="0"/>
              <a:t>отсутствие </a:t>
            </a:r>
            <a:r>
              <a:rPr lang="ru-RU" dirty="0" smtClean="0"/>
              <a:t>задолженности по з/п </a:t>
            </a:r>
            <a:r>
              <a:rPr lang="ru-RU" sz="2500" dirty="0"/>
              <a:t>(</a:t>
            </a:r>
            <a:r>
              <a:rPr lang="en-US" sz="2500" dirty="0"/>
              <a:t>&gt;</a:t>
            </a:r>
            <a:r>
              <a:rPr lang="ru-RU" sz="2500" dirty="0"/>
              <a:t> </a:t>
            </a:r>
            <a:r>
              <a:rPr lang="ru-RU" sz="2500" dirty="0" smtClean="0"/>
              <a:t>3 мес.)</a:t>
            </a:r>
            <a:endParaRPr lang="ru-RU" sz="2500" dirty="0"/>
          </a:p>
          <a:p>
            <a:pPr>
              <a:defRPr/>
            </a:pPr>
            <a:r>
              <a:rPr lang="ru-RU" dirty="0" smtClean="0"/>
              <a:t>заемщик </a:t>
            </a:r>
            <a:r>
              <a:rPr lang="ru-RU" dirty="0"/>
              <a:t>не должен находиться в состоянии банкротства</a:t>
            </a:r>
          </a:p>
          <a:p>
            <a:pPr>
              <a:defRPr/>
            </a:pPr>
            <a:r>
              <a:rPr lang="ru-RU" dirty="0"/>
              <a:t>положительный финансовый результат </a:t>
            </a:r>
            <a:endParaRPr lang="ru-RU" dirty="0" smtClean="0"/>
          </a:p>
          <a:p>
            <a:pPr marL="0" indent="0"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по </a:t>
            </a:r>
            <a:r>
              <a:rPr lang="ru-RU" dirty="0"/>
              <a:t>итогам последнего отчетного года</a:t>
            </a:r>
          </a:p>
          <a:p>
            <a:pPr marL="0" indent="0">
              <a:buNone/>
              <a:defRPr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4" y="312402"/>
            <a:ext cx="6814706" cy="849207"/>
          </a:xfrm>
          <a:prstGeom prst="rect">
            <a:avLst/>
          </a:prstGeom>
        </p:spPr>
      </p:pic>
      <p:sp>
        <p:nvSpPr>
          <p:cNvPr id="6" name="Прямоугольник с одним вырезанным углом 5"/>
          <p:cNvSpPr/>
          <p:nvPr/>
        </p:nvSpPr>
        <p:spPr>
          <a:xfrm>
            <a:off x="7620000" y="4752945"/>
            <a:ext cx="3914775" cy="1304956"/>
          </a:xfrm>
          <a:prstGeom prst="snip1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«</a:t>
            </a:r>
            <a:r>
              <a:rPr lang="ru-RU" dirty="0" err="1" smtClean="0"/>
              <a:t>подакцизникам</a:t>
            </a:r>
            <a:r>
              <a:rPr lang="ru-RU" dirty="0" smtClean="0"/>
              <a:t>»</a:t>
            </a:r>
            <a:r>
              <a:rPr lang="ru-RU" sz="2000" dirty="0" smtClean="0"/>
              <a:t> - </a:t>
            </a:r>
          </a:p>
          <a:p>
            <a:pPr lvl="2"/>
            <a:r>
              <a:rPr lang="ru-RU" sz="2000" b="1" dirty="0" smtClean="0"/>
              <a:t>ВЫДАЕМ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209" y="5129197"/>
            <a:ext cx="552452" cy="55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3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463825" y="66791"/>
            <a:ext cx="4573003" cy="1340427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На какие цели можно взять </a:t>
            </a:r>
            <a:r>
              <a:rPr lang="ru-RU" altLang="ru-RU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микрозаем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846513" y="1828800"/>
            <a:ext cx="9311640" cy="4619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prstClr val="black"/>
                </a:solidFill>
              </a:rPr>
              <a:t>Инвестиционные цели 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ru-RU" i="1" dirty="0">
                <a:solidFill>
                  <a:prstClr val="black"/>
                </a:solidFill>
              </a:rPr>
              <a:t>приобретение недвижимости (помещения, строения, земли), закуп основных средств (оборудования, авто и спецтехники, КРС)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defRPr/>
            </a:pPr>
            <a:endParaRPr lang="ru-RU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prstClr val="black"/>
                </a:solidFill>
              </a:rPr>
              <a:t>Пополнение оборотных средств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ru-RU" i="1" dirty="0">
                <a:solidFill>
                  <a:prstClr val="black"/>
                </a:solidFill>
              </a:rPr>
              <a:t>оплата материалов, сырья, ГСМ, запчастей, ремонта авто и спецтехники, обучения сотрудников, арендных платежей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defRPr/>
            </a:pPr>
            <a:endParaRPr lang="ru-RU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prstClr val="black"/>
                </a:solidFill>
              </a:rPr>
              <a:t>Рефинансирование банковских кредитов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ru-RU" i="1" dirty="0">
                <a:solidFill>
                  <a:prstClr val="black"/>
                </a:solidFill>
              </a:rPr>
              <a:t>если кредит получен в банке на предпринимательские </a:t>
            </a:r>
            <a:r>
              <a:rPr lang="ru-RU" i="1" dirty="0" smtClean="0">
                <a:solidFill>
                  <a:prstClr val="black"/>
                </a:solidFill>
              </a:rPr>
              <a:t>цели</a:t>
            </a:r>
            <a:endParaRPr lang="ru-RU" i="1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4" y="312402"/>
            <a:ext cx="6814706" cy="849207"/>
          </a:xfrm>
          <a:prstGeom prst="rect">
            <a:avLst/>
          </a:prstGeom>
        </p:spPr>
      </p:pic>
      <p:sp>
        <p:nvSpPr>
          <p:cNvPr id="6" name="Прямоугольник с одним вырезанным углом 5"/>
          <p:cNvSpPr/>
          <p:nvPr/>
        </p:nvSpPr>
        <p:spPr>
          <a:xfrm>
            <a:off x="10282845" y="1828800"/>
            <a:ext cx="1537854" cy="4619626"/>
          </a:xfrm>
          <a:prstGeom prst="snip1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Не более половины годового дохода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546" y="2519882"/>
            <a:ext cx="552452" cy="55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0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285081" y="312402"/>
            <a:ext cx="4693560" cy="849207"/>
          </a:xfrm>
        </p:spPr>
        <p:txBody>
          <a:bodyPr>
            <a:noAutofit/>
          </a:bodyPr>
          <a:lstStyle/>
          <a:p>
            <a:pPr algn="ctr"/>
            <a:r>
              <a:rPr lang="ru-RU" sz="36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Размер микрозайма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540325" y="5793271"/>
            <a:ext cx="11263747" cy="924211"/>
          </a:xfrm>
          <a:prstGeom prst="snip1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sz="2400" dirty="0" smtClean="0"/>
              <a:t>  </a:t>
            </a:r>
            <a:r>
              <a:rPr lang="ru-RU" sz="2000" dirty="0" smtClean="0"/>
              <a:t>Для </a:t>
            </a:r>
            <a:r>
              <a:rPr lang="ru-RU" sz="2400" dirty="0"/>
              <a:t>начинающих предпринимателей </a:t>
            </a:r>
            <a:r>
              <a:rPr lang="ru-RU" sz="2000" dirty="0"/>
              <a:t>и </a:t>
            </a:r>
            <a:r>
              <a:rPr lang="ru-RU" sz="2400" dirty="0"/>
              <a:t>самозанятых</a:t>
            </a:r>
            <a:r>
              <a:rPr lang="ru-RU" sz="2000" dirty="0"/>
              <a:t> </a:t>
            </a:r>
            <a:endParaRPr lang="ru-RU" sz="2000" dirty="0" smtClean="0"/>
          </a:p>
          <a:p>
            <a:pPr lvl="1"/>
            <a:r>
              <a:rPr lang="ru-RU" sz="2000" dirty="0" smtClean="0"/>
              <a:t>  размер </a:t>
            </a:r>
            <a:r>
              <a:rPr lang="ru-RU" sz="2000" dirty="0"/>
              <a:t>займа определяется исходя из предоставленного бизнес-плана и предлагаемого залога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87" y="6021059"/>
            <a:ext cx="468633" cy="4686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4" y="312402"/>
            <a:ext cx="6814706" cy="849207"/>
          </a:xfrm>
          <a:prstGeom prst="rect">
            <a:avLst/>
          </a:prstGeom>
        </p:spPr>
      </p:pic>
      <p:sp>
        <p:nvSpPr>
          <p:cNvPr id="10" name="Прямоугольник с одним вырезанным углом 9"/>
          <p:cNvSpPr/>
          <p:nvPr/>
        </p:nvSpPr>
        <p:spPr>
          <a:xfrm>
            <a:off x="290944" y="1869152"/>
            <a:ext cx="5776481" cy="3746926"/>
          </a:xfrm>
          <a:prstGeom prst="snip1Rect">
            <a:avLst/>
          </a:prstGeom>
          <a:solidFill>
            <a:srgbClr val="E8D6C2"/>
          </a:solidFill>
          <a:ln>
            <a:solidFill>
              <a:srgbClr val="E8D6C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457200" lvl="0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prstClr val="black"/>
                </a:solidFill>
              </a:rPr>
              <a:t>Инвестиционные </a:t>
            </a:r>
            <a:r>
              <a:rPr lang="ru-RU" sz="2400" b="1" dirty="0" smtClean="0">
                <a:solidFill>
                  <a:prstClr val="black"/>
                </a:solidFill>
              </a:rPr>
              <a:t>цели</a:t>
            </a:r>
          </a:p>
          <a:p>
            <a:pPr marL="457200" lvl="0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prstClr val="black"/>
                </a:solidFill>
              </a:rPr>
              <a:t>Рефинансирование банковских кредитов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b="1" dirty="0"/>
              <a:t>Пополнение оборотных средств</a:t>
            </a:r>
          </a:p>
          <a:p>
            <a:pPr marL="457200" lvl="0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6296199" y="1869152"/>
            <a:ext cx="5682442" cy="3746926"/>
          </a:xfrm>
          <a:prstGeom prst="snip1Rect">
            <a:avLst/>
          </a:prstGeom>
          <a:solidFill>
            <a:srgbClr val="E8D6C2"/>
          </a:solidFill>
          <a:ln>
            <a:solidFill>
              <a:srgbClr val="E8D6C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  <a:defRPr/>
            </a:pPr>
            <a:r>
              <a:rPr lang="ru-RU" sz="2800" b="1" dirty="0" smtClean="0"/>
              <a:t>Пополнение </a:t>
            </a:r>
            <a:r>
              <a:rPr lang="ru-RU" sz="2800" b="1" dirty="0"/>
              <a:t>оборотных </a:t>
            </a:r>
            <a:r>
              <a:rPr lang="ru-RU" sz="2800" b="1" dirty="0" smtClean="0"/>
              <a:t>средств</a:t>
            </a:r>
          </a:p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  <a:defRPr/>
            </a:pPr>
            <a:endParaRPr lang="ru-RU" sz="2400" dirty="0" smtClean="0"/>
          </a:p>
          <a:p>
            <a:pPr marL="1257300" lvl="2" indent="-342900" algn="ctr">
              <a:spcBef>
                <a:spcPct val="20000"/>
              </a:spcBef>
              <a:defRPr/>
            </a:pPr>
            <a:r>
              <a:rPr lang="ru-RU" sz="2400" dirty="0" smtClean="0"/>
              <a:t>300`000 </a:t>
            </a:r>
            <a:r>
              <a:rPr lang="ru-RU" sz="2400" dirty="0"/>
              <a:t>рублей </a:t>
            </a:r>
            <a:endParaRPr lang="ru-RU" sz="2400" dirty="0" smtClean="0"/>
          </a:p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  <a:defRPr/>
            </a:pPr>
            <a:endParaRPr lang="ru-RU" sz="2400" dirty="0" smtClean="0"/>
          </a:p>
          <a:p>
            <a:pPr marL="1257300" lvl="2" indent="-342900" algn="ctr">
              <a:spcBef>
                <a:spcPct val="20000"/>
              </a:spcBef>
              <a:defRPr/>
            </a:pPr>
            <a:r>
              <a:rPr lang="ru-RU" sz="2400" dirty="0" smtClean="0"/>
              <a:t>600`000 рублей</a:t>
            </a:r>
          </a:p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  <a:defRPr/>
            </a:pPr>
            <a:endParaRPr lang="ru-RU" sz="2400" dirty="0" smtClean="0"/>
          </a:p>
          <a:p>
            <a:pPr marL="1257300" lvl="2" indent="-342900" algn="ctr">
              <a:spcBef>
                <a:spcPct val="20000"/>
              </a:spcBef>
              <a:defRPr/>
            </a:pPr>
            <a:r>
              <a:rPr lang="ru-RU" sz="2400" dirty="0" smtClean="0"/>
              <a:t> </a:t>
            </a:r>
            <a:r>
              <a:rPr lang="ru-RU" sz="2400" dirty="0"/>
              <a:t>900`000 рублей 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03" y="3016372"/>
            <a:ext cx="942986" cy="5364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03" y="3871951"/>
            <a:ext cx="942986" cy="5364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692" y="3871951"/>
            <a:ext cx="942986" cy="5364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81" y="4762832"/>
            <a:ext cx="942986" cy="5364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692" y="4762832"/>
            <a:ext cx="942986" cy="5364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03" y="4762832"/>
            <a:ext cx="942986" cy="53645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62000" y="4685375"/>
            <a:ext cx="4838700" cy="754145"/>
          </a:xfrm>
          <a:prstGeom prst="rect">
            <a:avLst/>
          </a:prstGeom>
          <a:solidFill>
            <a:srgbClr val="5A352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52475" y="4686300"/>
            <a:ext cx="2438400" cy="753220"/>
          </a:xfrm>
          <a:prstGeom prst="rect">
            <a:avLst/>
          </a:prstGeom>
          <a:solidFill>
            <a:srgbClr val="C59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62000" y="4193085"/>
            <a:ext cx="48387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 более половины годового оборота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699760" y="1054997"/>
            <a:ext cx="64922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0"/>
                <a:solidFill>
                  <a:srgbClr val="5A352B"/>
                </a:solidFill>
                <a:effectLst>
                  <a:reflection blurRad="6350" stA="53000" endA="300" endPos="35500" dir="5400000" sy="-90000" algn="bl" rotWithShape="0"/>
                </a:effectLst>
              </a:rPr>
              <a:t>400 тыс</a:t>
            </a:r>
            <a:r>
              <a:rPr lang="ru-RU" sz="3200" b="1" dirty="0" smtClean="0">
                <a:ln w="0"/>
                <a:solidFill>
                  <a:srgbClr val="5A352B"/>
                </a:solidFill>
                <a:effectLst>
                  <a:reflection blurRad="6350" stA="53000" endA="300" endPos="35500" dir="5400000" sy="-90000" algn="bl" rotWithShape="0"/>
                </a:effectLst>
              </a:rPr>
              <a:t>. руб.     </a:t>
            </a:r>
            <a:r>
              <a:rPr lang="ru-RU" sz="4000" b="1" dirty="0" smtClean="0">
                <a:ln w="0"/>
                <a:solidFill>
                  <a:srgbClr val="5A352B"/>
                </a:solidFill>
                <a:effectLst>
                  <a:reflection blurRad="6350" stA="53000" endA="300" endPos="35500" dir="5400000" sy="-90000" algn="bl" rotWithShape="0"/>
                </a:effectLst>
              </a:rPr>
              <a:t>5 000 тыс. руб.</a:t>
            </a:r>
            <a:endParaRPr lang="ru-RU" sz="4000" b="1" cap="none" spc="0" dirty="0">
              <a:ln w="0"/>
              <a:solidFill>
                <a:srgbClr val="5A352B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835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4043" y="312402"/>
            <a:ext cx="4374226" cy="84920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Наши продукты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4" y="312402"/>
            <a:ext cx="6814706" cy="84920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90945" y="5495771"/>
            <a:ext cx="11596255" cy="979844"/>
          </a:xfrm>
          <a:prstGeom prst="rect">
            <a:avLst/>
          </a:prstGeom>
          <a:solidFill>
            <a:srgbClr val="B588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Сумма микрозайма: от </a:t>
            </a:r>
            <a:r>
              <a:rPr lang="ru-RU" sz="2800" u="sng" dirty="0"/>
              <a:t>30 000</a:t>
            </a:r>
            <a:r>
              <a:rPr lang="ru-RU" sz="2800" dirty="0"/>
              <a:t> руб. до </a:t>
            </a:r>
            <a:r>
              <a:rPr lang="ru-RU" sz="2800" u="sng" dirty="0"/>
              <a:t>5 000 000</a:t>
            </a:r>
            <a:r>
              <a:rPr lang="ru-RU" sz="2800" dirty="0"/>
              <a:t> руб. </a:t>
            </a:r>
          </a:p>
          <a:p>
            <a:pPr algn="ctr"/>
            <a:r>
              <a:rPr lang="ru-RU" sz="2800" dirty="0"/>
              <a:t>Срок микрозайма: от 3 мес. до </a:t>
            </a:r>
            <a:r>
              <a:rPr lang="en-US" sz="2800" dirty="0"/>
              <a:t>36</a:t>
            </a:r>
            <a:r>
              <a:rPr lang="ru-RU" sz="2800" dirty="0"/>
              <a:t> мес. 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4461"/>
              </p:ext>
            </p:extLst>
          </p:nvPr>
        </p:nvGraphicFramePr>
        <p:xfrm>
          <a:off x="290942" y="1330035"/>
          <a:ext cx="11596257" cy="41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7480">
                  <a:extLst>
                    <a:ext uri="{9D8B030D-6E8A-4147-A177-3AD203B41FA5}">
                      <a16:colId xmlns:a16="http://schemas.microsoft.com/office/drawing/2014/main" val="436297080"/>
                    </a:ext>
                  </a:extLst>
                </a:gridCol>
                <a:gridCol w="4023358">
                  <a:extLst>
                    <a:ext uri="{9D8B030D-6E8A-4147-A177-3AD203B41FA5}">
                      <a16:colId xmlns:a16="http://schemas.microsoft.com/office/drawing/2014/main" val="681331626"/>
                    </a:ext>
                  </a:extLst>
                </a:gridCol>
                <a:gridCol w="3865419">
                  <a:extLst>
                    <a:ext uri="{9D8B030D-6E8A-4147-A177-3AD203B41FA5}">
                      <a16:colId xmlns:a16="http://schemas.microsoft.com/office/drawing/2014/main" val="2923271464"/>
                    </a:ext>
                  </a:extLst>
                </a:gridCol>
              </a:tblGrid>
              <a:tr h="1098501">
                <a:tc>
                  <a:txBody>
                    <a:bodyPr/>
                    <a:lstStyle/>
                    <a:p>
                      <a:pPr lvl="0" algn="ctr"/>
                      <a:r>
                        <a:rPr lang="ru-RU" sz="2200" dirty="0" smtClean="0"/>
                        <a:t>Основной</a:t>
                      </a:r>
                      <a:endParaRPr lang="ru-RU" sz="2200" dirty="0"/>
                    </a:p>
                  </a:txBody>
                  <a:tcPr anchor="ctr">
                    <a:solidFill>
                      <a:srgbClr val="B5886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2200" dirty="0" smtClean="0"/>
                        <a:t>Антикризисный</a:t>
                      </a:r>
                      <a:endParaRPr lang="ru-RU" sz="2200" dirty="0"/>
                    </a:p>
                  </a:txBody>
                  <a:tcPr anchor="ctr">
                    <a:solidFill>
                      <a:srgbClr val="B5886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2200" dirty="0" smtClean="0"/>
                        <a:t>Для социального предпринимательства </a:t>
                      </a:r>
                    </a:p>
                    <a:p>
                      <a:pPr lvl="0" algn="ctr"/>
                      <a:r>
                        <a:rPr lang="ru-RU" sz="2200" dirty="0" smtClean="0"/>
                        <a:t>и моногорода</a:t>
                      </a:r>
                      <a:endParaRPr lang="ru-RU" sz="2200" dirty="0"/>
                    </a:p>
                  </a:txBody>
                  <a:tcPr anchor="ctr">
                    <a:solidFill>
                      <a:srgbClr val="B588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918634"/>
                  </a:ext>
                </a:extLst>
              </a:tr>
              <a:tr h="59077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7,5 %</a:t>
                      </a:r>
                      <a:endParaRPr lang="ru-RU" sz="3200" b="1" dirty="0"/>
                    </a:p>
                  </a:txBody>
                  <a:tcPr anchor="ctr">
                    <a:solidFill>
                      <a:srgbClr val="E0CDB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5 %</a:t>
                      </a:r>
                      <a:endParaRPr lang="ru-RU" sz="3200" b="1" dirty="0"/>
                    </a:p>
                  </a:txBody>
                  <a:tcPr anchor="ctr">
                    <a:solidFill>
                      <a:srgbClr val="E0CDB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3,75 %</a:t>
                      </a:r>
                      <a:endParaRPr lang="ru-RU" sz="3200" b="1" dirty="0"/>
                    </a:p>
                  </a:txBody>
                  <a:tcPr anchor="ctr">
                    <a:solidFill>
                      <a:srgbClr val="E0CD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63174"/>
                  </a:ext>
                </a:extLst>
              </a:tr>
              <a:tr h="2450723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1900" kern="1200" spc="3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Основная масса заемщиков</a:t>
                      </a:r>
                      <a:endParaRPr lang="ru-RU" sz="1900" kern="1200" spc="3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7F2ED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1900" spc="30" baseline="0" dirty="0" smtClean="0"/>
                        <a:t>субъекты МСП, пострадавшие от распространения </a:t>
                      </a:r>
                      <a:r>
                        <a:rPr lang="ru-RU" sz="1900" spc="30" baseline="0" dirty="0" err="1" smtClean="0"/>
                        <a:t>коронавирусной</a:t>
                      </a:r>
                      <a:r>
                        <a:rPr lang="ru-RU" sz="1900" spc="30" baseline="0" dirty="0" smtClean="0"/>
                        <a:t> инфекции (Постановление правительства РФ </a:t>
                      </a:r>
                      <a:r>
                        <a:rPr lang="ru-RU" sz="1900" b="0" spc="30" baseline="0" dirty="0" smtClean="0"/>
                        <a:t>№</a:t>
                      </a:r>
                      <a:r>
                        <a:rPr lang="en-US" sz="1900" b="0" spc="30" baseline="0" dirty="0" smtClean="0"/>
                        <a:t> </a:t>
                      </a:r>
                      <a:r>
                        <a:rPr lang="ru-RU" sz="1900" b="0" spc="30" baseline="0" dirty="0" smtClean="0"/>
                        <a:t>434 </a:t>
                      </a:r>
                      <a:r>
                        <a:rPr lang="ru-RU" sz="1900" spc="30" baseline="0" dirty="0" smtClean="0"/>
                        <a:t>от 3.04.2020)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1900" spc="30" baseline="0" dirty="0" smtClean="0"/>
                        <a:t>начинающие предприниматели</a:t>
                      </a:r>
                      <a:endParaRPr lang="en-US" sz="1900" spc="30" baseline="0" dirty="0" smtClean="0"/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1900" spc="30" baseline="0" dirty="0" smtClean="0"/>
                        <a:t>Самозанятые</a:t>
                      </a:r>
                      <a:endParaRPr lang="ru-RU" sz="1900" spc="30" baseline="0" dirty="0"/>
                    </a:p>
                  </a:txBody>
                  <a:tcPr>
                    <a:solidFill>
                      <a:srgbClr val="F7F2ED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1900" spc="30" baseline="0" dirty="0" smtClean="0"/>
                        <a:t>социальные предприниматели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1900" spc="30" baseline="0" dirty="0" smtClean="0"/>
                        <a:t>субъекты МСП и самозанятые, зарегистрированные и осуществляющие свою деятельность на территории моногородов Новосибирской области </a:t>
                      </a:r>
                      <a:endParaRPr lang="ru-RU" sz="1900" spc="30" baseline="0" dirty="0"/>
                    </a:p>
                  </a:txBody>
                  <a:tcPr>
                    <a:solidFill>
                      <a:srgbClr val="F7F2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58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18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628</Words>
  <Application>Microsoft Office PowerPoint</Application>
  <PresentationFormat>Широкоэкранный</PresentationFormat>
  <Paragraphs>129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Тема Office</vt:lpstr>
      <vt:lpstr>  </vt:lpstr>
      <vt:lpstr>О Фонде</vt:lpstr>
      <vt:lpstr>Наш адрес</vt:lpstr>
      <vt:lpstr>Результаты работы Фонда микрофинансирования</vt:lpstr>
      <vt:lpstr>Наши заёмщики</vt:lpstr>
      <vt:lpstr>Основные требования к заемщику</vt:lpstr>
      <vt:lpstr>На какие цели можно взять микрозаем</vt:lpstr>
      <vt:lpstr>Размер микрозайма</vt:lpstr>
      <vt:lpstr>Наши продукты</vt:lpstr>
      <vt:lpstr>Условия выдачи микрозайма</vt:lpstr>
      <vt:lpstr>Обеспечение займа</vt:lpstr>
      <vt:lpstr>Пакет документов</vt:lpstr>
      <vt:lpstr>Схема предоставления микрозаймов</vt:lpstr>
      <vt:lpstr>Подводя итог</vt:lpstr>
      <vt:lpstr>Презентация PowerPoint</vt:lpstr>
    </vt:vector>
  </TitlesOfParts>
  <Company>Фонд микрофинансирования НСО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kolesnik</dc:creator>
  <cp:lastModifiedBy>Алексей Иващенко</cp:lastModifiedBy>
  <cp:revision>213</cp:revision>
  <cp:lastPrinted>2017-12-20T05:47:54Z</cp:lastPrinted>
  <dcterms:created xsi:type="dcterms:W3CDTF">2015-11-18T08:53:40Z</dcterms:created>
  <dcterms:modified xsi:type="dcterms:W3CDTF">2023-04-26T11:31:17Z</dcterms:modified>
</cp:coreProperties>
</file>